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8" r:id="rId19"/>
    <p:sldId id="279" r:id="rId20"/>
    <p:sldId id="275" r:id="rId21"/>
    <p:sldId id="280" r:id="rId22"/>
    <p:sldId id="281" r:id="rId23"/>
    <p:sldId id="282" r:id="rId24"/>
    <p:sldId id="283" r:id="rId25"/>
    <p:sldId id="276"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39" autoAdjust="0"/>
    <p:restoredTop sz="77219"/>
  </p:normalViewPr>
  <p:slideViewPr>
    <p:cSldViewPr snapToGrid="0">
      <p:cViewPr varScale="1">
        <p:scale>
          <a:sx n="137" d="100"/>
          <a:sy n="137" d="100"/>
        </p:scale>
        <p:origin x="224" y="1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E76824-7D38-46AD-9F5B-EF98829D131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2AA2498-AA97-4643-B81D-15938D1734F1}">
      <dgm:prSet/>
      <dgm:spPr/>
      <dgm:t>
        <a:bodyPr/>
        <a:lstStyle/>
        <a:p>
          <a:r>
            <a:rPr lang="en-US"/>
            <a:t>An Inherent Component of Projects</a:t>
          </a:r>
        </a:p>
      </dgm:t>
    </dgm:pt>
    <dgm:pt modelId="{26F50F97-7160-4534-90FC-01B941B75FCE}" type="parTrans" cxnId="{436E291F-12E4-45B2-BDA1-DAA040D077B9}">
      <dgm:prSet/>
      <dgm:spPr/>
      <dgm:t>
        <a:bodyPr/>
        <a:lstStyle/>
        <a:p>
          <a:endParaRPr lang="en-US"/>
        </a:p>
      </dgm:t>
    </dgm:pt>
    <dgm:pt modelId="{C53B3814-6DDA-44D2-83C2-3ECB7C85C6CF}" type="sibTrans" cxnId="{436E291F-12E4-45B2-BDA1-DAA040D077B9}">
      <dgm:prSet/>
      <dgm:spPr/>
      <dgm:t>
        <a:bodyPr/>
        <a:lstStyle/>
        <a:p>
          <a:endParaRPr lang="en-US"/>
        </a:p>
      </dgm:t>
    </dgm:pt>
    <dgm:pt modelId="{08503BAF-8FFF-40D4-BEDD-CD348C3DDE36}">
      <dgm:prSet/>
      <dgm:spPr/>
      <dgm:t>
        <a:bodyPr/>
        <a:lstStyle/>
        <a:p>
          <a:r>
            <a:rPr lang="en-US"/>
            <a:t>With strategic management, risks associated with schedule, budget, quality, and stakeholders can be systematically identified, analysed, and managed</a:t>
          </a:r>
        </a:p>
      </dgm:t>
    </dgm:pt>
    <dgm:pt modelId="{3DADAEB7-E700-423B-B4BC-3523741CC4AE}" type="parTrans" cxnId="{C11CC3A0-4CA3-466A-9174-E9757E587E91}">
      <dgm:prSet/>
      <dgm:spPr/>
      <dgm:t>
        <a:bodyPr/>
        <a:lstStyle/>
        <a:p>
          <a:endParaRPr lang="en-US"/>
        </a:p>
      </dgm:t>
    </dgm:pt>
    <dgm:pt modelId="{7CE3077E-D7C0-45AC-8FBB-F8FD1C41F1BD}" type="sibTrans" cxnId="{C11CC3A0-4CA3-466A-9174-E9757E587E91}">
      <dgm:prSet/>
      <dgm:spPr/>
      <dgm:t>
        <a:bodyPr/>
        <a:lstStyle/>
        <a:p>
          <a:endParaRPr lang="en-US"/>
        </a:p>
      </dgm:t>
    </dgm:pt>
    <dgm:pt modelId="{91A805DC-A1FA-4209-A112-FCD10B4C78AF}">
      <dgm:prSet/>
      <dgm:spPr/>
      <dgm:t>
        <a:bodyPr/>
        <a:lstStyle/>
        <a:p>
          <a:r>
            <a:rPr lang="en-US"/>
            <a:t>Allows teams to leverage insights gained from managing risks to enhance decision-making, refine strategies, and strengthen resilience against future challenges</a:t>
          </a:r>
        </a:p>
      </dgm:t>
    </dgm:pt>
    <dgm:pt modelId="{7D069815-3610-4F21-BC53-2B462891A00C}" type="parTrans" cxnId="{03BAB94D-AEC7-491D-BF67-3B699DE93189}">
      <dgm:prSet/>
      <dgm:spPr/>
      <dgm:t>
        <a:bodyPr/>
        <a:lstStyle/>
        <a:p>
          <a:endParaRPr lang="en-US"/>
        </a:p>
      </dgm:t>
    </dgm:pt>
    <dgm:pt modelId="{A2880EE3-1D64-4767-9C11-623FE410EF19}" type="sibTrans" cxnId="{03BAB94D-AEC7-491D-BF67-3B699DE93189}">
      <dgm:prSet/>
      <dgm:spPr/>
      <dgm:t>
        <a:bodyPr/>
        <a:lstStyle/>
        <a:p>
          <a:endParaRPr lang="en-US"/>
        </a:p>
      </dgm:t>
    </dgm:pt>
    <dgm:pt modelId="{8AC9D3B8-1214-4298-A3A5-EF30E2E41194}" type="pres">
      <dgm:prSet presAssocID="{00E76824-7D38-46AD-9F5B-EF98829D131C}" presName="root" presStyleCnt="0">
        <dgm:presLayoutVars>
          <dgm:dir/>
          <dgm:resizeHandles val="exact"/>
        </dgm:presLayoutVars>
      </dgm:prSet>
      <dgm:spPr/>
    </dgm:pt>
    <dgm:pt modelId="{DC79B8C8-C1DC-4CA1-9838-C34CDF7B7220}" type="pres">
      <dgm:prSet presAssocID="{D2AA2498-AA97-4643-B81D-15938D1734F1}" presName="compNode" presStyleCnt="0"/>
      <dgm:spPr/>
    </dgm:pt>
    <dgm:pt modelId="{A04FEB67-8ADE-4E12-BD22-E3D2EB55E1B2}" type="pres">
      <dgm:prSet presAssocID="{D2AA2498-AA97-4643-B81D-15938D1734F1}" presName="bgRect" presStyleLbl="bgShp" presStyleIdx="0" presStyleCnt="3"/>
      <dgm:spPr/>
    </dgm:pt>
    <dgm:pt modelId="{2660D34E-9CA3-4A0E-9894-349D7534E281}" type="pres">
      <dgm:prSet presAssocID="{D2AA2498-AA97-4643-B81D-15938D1734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CBC93B31-6025-4393-8A58-70EA56EFD170}" type="pres">
      <dgm:prSet presAssocID="{D2AA2498-AA97-4643-B81D-15938D1734F1}" presName="spaceRect" presStyleCnt="0"/>
      <dgm:spPr/>
    </dgm:pt>
    <dgm:pt modelId="{0DEE0E3E-F81E-403C-8C1C-47C8F6893E5F}" type="pres">
      <dgm:prSet presAssocID="{D2AA2498-AA97-4643-B81D-15938D1734F1}" presName="parTx" presStyleLbl="revTx" presStyleIdx="0" presStyleCnt="3">
        <dgm:presLayoutVars>
          <dgm:chMax val="0"/>
          <dgm:chPref val="0"/>
        </dgm:presLayoutVars>
      </dgm:prSet>
      <dgm:spPr/>
    </dgm:pt>
    <dgm:pt modelId="{C7A2546D-3FC9-4002-96D6-E49F19947348}" type="pres">
      <dgm:prSet presAssocID="{C53B3814-6DDA-44D2-83C2-3ECB7C85C6CF}" presName="sibTrans" presStyleCnt="0"/>
      <dgm:spPr/>
    </dgm:pt>
    <dgm:pt modelId="{B4C4015E-FDD8-42B0-A189-6C2204378A19}" type="pres">
      <dgm:prSet presAssocID="{08503BAF-8FFF-40D4-BEDD-CD348C3DDE36}" presName="compNode" presStyleCnt="0"/>
      <dgm:spPr/>
    </dgm:pt>
    <dgm:pt modelId="{F07492E3-2266-45EF-BC2B-959BD7C4D74D}" type="pres">
      <dgm:prSet presAssocID="{08503BAF-8FFF-40D4-BEDD-CD348C3DDE36}" presName="bgRect" presStyleLbl="bgShp" presStyleIdx="1" presStyleCnt="3"/>
      <dgm:spPr/>
    </dgm:pt>
    <dgm:pt modelId="{84C08776-4A12-48AA-A636-14E3CB42E104}" type="pres">
      <dgm:prSet presAssocID="{08503BAF-8FFF-40D4-BEDD-CD348C3DDE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F595826C-10AC-4F56-AF88-088D288EA16E}" type="pres">
      <dgm:prSet presAssocID="{08503BAF-8FFF-40D4-BEDD-CD348C3DDE36}" presName="spaceRect" presStyleCnt="0"/>
      <dgm:spPr/>
    </dgm:pt>
    <dgm:pt modelId="{051B9689-DF54-4B16-B96D-3A8FB5CC9EBF}" type="pres">
      <dgm:prSet presAssocID="{08503BAF-8FFF-40D4-BEDD-CD348C3DDE36}" presName="parTx" presStyleLbl="revTx" presStyleIdx="1" presStyleCnt="3">
        <dgm:presLayoutVars>
          <dgm:chMax val="0"/>
          <dgm:chPref val="0"/>
        </dgm:presLayoutVars>
      </dgm:prSet>
      <dgm:spPr/>
    </dgm:pt>
    <dgm:pt modelId="{C57E4F6D-1BA7-4BC1-98B0-86A0D76B5326}" type="pres">
      <dgm:prSet presAssocID="{7CE3077E-D7C0-45AC-8FBB-F8FD1C41F1BD}" presName="sibTrans" presStyleCnt="0"/>
      <dgm:spPr/>
    </dgm:pt>
    <dgm:pt modelId="{C1469C9B-E1D9-4778-B562-C9B6F7BC95EB}" type="pres">
      <dgm:prSet presAssocID="{91A805DC-A1FA-4209-A112-FCD10B4C78AF}" presName="compNode" presStyleCnt="0"/>
      <dgm:spPr/>
    </dgm:pt>
    <dgm:pt modelId="{9B9FDF5F-76B1-4FA9-83F6-0FFE9C1252B7}" type="pres">
      <dgm:prSet presAssocID="{91A805DC-A1FA-4209-A112-FCD10B4C78AF}" presName="bgRect" presStyleLbl="bgShp" presStyleIdx="2" presStyleCnt="3"/>
      <dgm:spPr/>
    </dgm:pt>
    <dgm:pt modelId="{2E67A623-51A8-4C6D-939F-5752C603A3A5}" type="pres">
      <dgm:prSet presAssocID="{91A805DC-A1FA-4209-A112-FCD10B4C78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BDB1C656-16F4-45FA-A9F6-DD3537809BB0}" type="pres">
      <dgm:prSet presAssocID="{91A805DC-A1FA-4209-A112-FCD10B4C78AF}" presName="spaceRect" presStyleCnt="0"/>
      <dgm:spPr/>
    </dgm:pt>
    <dgm:pt modelId="{E8918918-595C-4FB5-B096-C1D35AA15ACE}" type="pres">
      <dgm:prSet presAssocID="{91A805DC-A1FA-4209-A112-FCD10B4C78AF}" presName="parTx" presStyleLbl="revTx" presStyleIdx="2" presStyleCnt="3">
        <dgm:presLayoutVars>
          <dgm:chMax val="0"/>
          <dgm:chPref val="0"/>
        </dgm:presLayoutVars>
      </dgm:prSet>
      <dgm:spPr/>
    </dgm:pt>
  </dgm:ptLst>
  <dgm:cxnLst>
    <dgm:cxn modelId="{436E291F-12E4-45B2-BDA1-DAA040D077B9}" srcId="{00E76824-7D38-46AD-9F5B-EF98829D131C}" destId="{D2AA2498-AA97-4643-B81D-15938D1734F1}" srcOrd="0" destOrd="0" parTransId="{26F50F97-7160-4534-90FC-01B941B75FCE}" sibTransId="{C53B3814-6DDA-44D2-83C2-3ECB7C85C6CF}"/>
    <dgm:cxn modelId="{882DB223-DCB7-45FF-A808-F9CCC11D3D85}" type="presOf" srcId="{08503BAF-8FFF-40D4-BEDD-CD348C3DDE36}" destId="{051B9689-DF54-4B16-B96D-3A8FB5CC9EBF}" srcOrd="0" destOrd="0" presId="urn:microsoft.com/office/officeart/2018/2/layout/IconVerticalSolidList"/>
    <dgm:cxn modelId="{077EB83C-AA3A-49A0-9EBC-907527C722DE}" type="presOf" srcId="{91A805DC-A1FA-4209-A112-FCD10B4C78AF}" destId="{E8918918-595C-4FB5-B096-C1D35AA15ACE}" srcOrd="0" destOrd="0" presId="urn:microsoft.com/office/officeart/2018/2/layout/IconVerticalSolidList"/>
    <dgm:cxn modelId="{A617CC3F-ABC9-4C23-9674-D4FE52F74185}" type="presOf" srcId="{00E76824-7D38-46AD-9F5B-EF98829D131C}" destId="{8AC9D3B8-1214-4298-A3A5-EF30E2E41194}" srcOrd="0" destOrd="0" presId="urn:microsoft.com/office/officeart/2018/2/layout/IconVerticalSolidList"/>
    <dgm:cxn modelId="{03BAB94D-AEC7-491D-BF67-3B699DE93189}" srcId="{00E76824-7D38-46AD-9F5B-EF98829D131C}" destId="{91A805DC-A1FA-4209-A112-FCD10B4C78AF}" srcOrd="2" destOrd="0" parTransId="{7D069815-3610-4F21-BC53-2B462891A00C}" sibTransId="{A2880EE3-1D64-4767-9C11-623FE410EF19}"/>
    <dgm:cxn modelId="{62B53C58-2964-4C6B-B4A6-BE4DB919A48F}" type="presOf" srcId="{D2AA2498-AA97-4643-B81D-15938D1734F1}" destId="{0DEE0E3E-F81E-403C-8C1C-47C8F6893E5F}" srcOrd="0" destOrd="0" presId="urn:microsoft.com/office/officeart/2018/2/layout/IconVerticalSolidList"/>
    <dgm:cxn modelId="{C11CC3A0-4CA3-466A-9174-E9757E587E91}" srcId="{00E76824-7D38-46AD-9F5B-EF98829D131C}" destId="{08503BAF-8FFF-40D4-BEDD-CD348C3DDE36}" srcOrd="1" destOrd="0" parTransId="{3DADAEB7-E700-423B-B4BC-3523741CC4AE}" sibTransId="{7CE3077E-D7C0-45AC-8FBB-F8FD1C41F1BD}"/>
    <dgm:cxn modelId="{1EBFCF9E-61F5-4924-980D-88D55EC084C5}" type="presParOf" srcId="{8AC9D3B8-1214-4298-A3A5-EF30E2E41194}" destId="{DC79B8C8-C1DC-4CA1-9838-C34CDF7B7220}" srcOrd="0" destOrd="0" presId="urn:microsoft.com/office/officeart/2018/2/layout/IconVerticalSolidList"/>
    <dgm:cxn modelId="{5BB89107-E625-4FA1-9F87-71752E2B18E3}" type="presParOf" srcId="{DC79B8C8-C1DC-4CA1-9838-C34CDF7B7220}" destId="{A04FEB67-8ADE-4E12-BD22-E3D2EB55E1B2}" srcOrd="0" destOrd="0" presId="urn:microsoft.com/office/officeart/2018/2/layout/IconVerticalSolidList"/>
    <dgm:cxn modelId="{B76BE003-CA06-4810-B2E1-8EAE66E7A802}" type="presParOf" srcId="{DC79B8C8-C1DC-4CA1-9838-C34CDF7B7220}" destId="{2660D34E-9CA3-4A0E-9894-349D7534E281}" srcOrd="1" destOrd="0" presId="urn:microsoft.com/office/officeart/2018/2/layout/IconVerticalSolidList"/>
    <dgm:cxn modelId="{8CFBAEC8-0D5E-4CF7-AD18-19C9AB5A4637}" type="presParOf" srcId="{DC79B8C8-C1DC-4CA1-9838-C34CDF7B7220}" destId="{CBC93B31-6025-4393-8A58-70EA56EFD170}" srcOrd="2" destOrd="0" presId="urn:microsoft.com/office/officeart/2018/2/layout/IconVerticalSolidList"/>
    <dgm:cxn modelId="{BB1D65A4-F45C-48CD-B619-B781ACEF9EB3}" type="presParOf" srcId="{DC79B8C8-C1DC-4CA1-9838-C34CDF7B7220}" destId="{0DEE0E3E-F81E-403C-8C1C-47C8F6893E5F}" srcOrd="3" destOrd="0" presId="urn:microsoft.com/office/officeart/2018/2/layout/IconVerticalSolidList"/>
    <dgm:cxn modelId="{11927C64-875E-4EF9-9F53-134D57537732}" type="presParOf" srcId="{8AC9D3B8-1214-4298-A3A5-EF30E2E41194}" destId="{C7A2546D-3FC9-4002-96D6-E49F19947348}" srcOrd="1" destOrd="0" presId="urn:microsoft.com/office/officeart/2018/2/layout/IconVerticalSolidList"/>
    <dgm:cxn modelId="{D3DF3679-6DF9-42B2-A3B3-19906F03C587}" type="presParOf" srcId="{8AC9D3B8-1214-4298-A3A5-EF30E2E41194}" destId="{B4C4015E-FDD8-42B0-A189-6C2204378A19}" srcOrd="2" destOrd="0" presId="urn:microsoft.com/office/officeart/2018/2/layout/IconVerticalSolidList"/>
    <dgm:cxn modelId="{83759967-8751-4428-BDFC-B90EE65FBB48}" type="presParOf" srcId="{B4C4015E-FDD8-42B0-A189-6C2204378A19}" destId="{F07492E3-2266-45EF-BC2B-959BD7C4D74D}" srcOrd="0" destOrd="0" presId="urn:microsoft.com/office/officeart/2018/2/layout/IconVerticalSolidList"/>
    <dgm:cxn modelId="{2E635A98-94DD-43EF-9FAF-6594E3F25D02}" type="presParOf" srcId="{B4C4015E-FDD8-42B0-A189-6C2204378A19}" destId="{84C08776-4A12-48AA-A636-14E3CB42E104}" srcOrd="1" destOrd="0" presId="urn:microsoft.com/office/officeart/2018/2/layout/IconVerticalSolidList"/>
    <dgm:cxn modelId="{8A5EB65F-9E09-4BDE-A585-CC7705AF6995}" type="presParOf" srcId="{B4C4015E-FDD8-42B0-A189-6C2204378A19}" destId="{F595826C-10AC-4F56-AF88-088D288EA16E}" srcOrd="2" destOrd="0" presId="urn:microsoft.com/office/officeart/2018/2/layout/IconVerticalSolidList"/>
    <dgm:cxn modelId="{21E27DC2-7F61-4237-8DA6-C9CC8EF2CA2B}" type="presParOf" srcId="{B4C4015E-FDD8-42B0-A189-6C2204378A19}" destId="{051B9689-DF54-4B16-B96D-3A8FB5CC9EBF}" srcOrd="3" destOrd="0" presId="urn:microsoft.com/office/officeart/2018/2/layout/IconVerticalSolidList"/>
    <dgm:cxn modelId="{7937B82E-4043-4A33-9E22-96081D8A9DB7}" type="presParOf" srcId="{8AC9D3B8-1214-4298-A3A5-EF30E2E41194}" destId="{C57E4F6D-1BA7-4BC1-98B0-86A0D76B5326}" srcOrd="3" destOrd="0" presId="urn:microsoft.com/office/officeart/2018/2/layout/IconVerticalSolidList"/>
    <dgm:cxn modelId="{260795A7-BE5F-44BE-A0C9-E8E8ACD91B78}" type="presParOf" srcId="{8AC9D3B8-1214-4298-A3A5-EF30E2E41194}" destId="{C1469C9B-E1D9-4778-B562-C9B6F7BC95EB}" srcOrd="4" destOrd="0" presId="urn:microsoft.com/office/officeart/2018/2/layout/IconVerticalSolidList"/>
    <dgm:cxn modelId="{8BEC271A-04B4-4D36-B5D9-8B334EFC0507}" type="presParOf" srcId="{C1469C9B-E1D9-4778-B562-C9B6F7BC95EB}" destId="{9B9FDF5F-76B1-4FA9-83F6-0FFE9C1252B7}" srcOrd="0" destOrd="0" presId="urn:microsoft.com/office/officeart/2018/2/layout/IconVerticalSolidList"/>
    <dgm:cxn modelId="{50EE961A-4BF8-406F-9834-6284604F185D}" type="presParOf" srcId="{C1469C9B-E1D9-4778-B562-C9B6F7BC95EB}" destId="{2E67A623-51A8-4C6D-939F-5752C603A3A5}" srcOrd="1" destOrd="0" presId="urn:microsoft.com/office/officeart/2018/2/layout/IconVerticalSolidList"/>
    <dgm:cxn modelId="{047B6DD8-78CE-4DB4-9EB1-9E3142E4F1D3}" type="presParOf" srcId="{C1469C9B-E1D9-4778-B562-C9B6F7BC95EB}" destId="{BDB1C656-16F4-45FA-A9F6-DD3537809BB0}" srcOrd="2" destOrd="0" presId="urn:microsoft.com/office/officeart/2018/2/layout/IconVerticalSolidList"/>
    <dgm:cxn modelId="{EFE67DD4-FE48-452F-BDF4-780B631629F5}" type="presParOf" srcId="{C1469C9B-E1D9-4778-B562-C9B6F7BC95EB}" destId="{E8918918-595C-4FB5-B096-C1D35AA15ACE}"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D16F2-3C59-4564-B78A-ABEE78FC80B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979630B-C736-49A9-8CB4-09980E745541}">
      <dgm:prSet/>
      <dgm:spPr/>
      <dgm:t>
        <a:bodyPr/>
        <a:lstStyle/>
        <a:p>
          <a:r>
            <a:rPr lang="en-US"/>
            <a:t>Initial risk assessment focused on potential objections from local landowners and biodiversity concerns</a:t>
          </a:r>
        </a:p>
      </dgm:t>
    </dgm:pt>
    <dgm:pt modelId="{A95286D4-2530-45CD-92B3-60A4708E695A}" type="parTrans" cxnId="{D14560C2-9330-4F57-8DBC-6C5C325BEFB1}">
      <dgm:prSet/>
      <dgm:spPr/>
      <dgm:t>
        <a:bodyPr/>
        <a:lstStyle/>
        <a:p>
          <a:endParaRPr lang="en-US"/>
        </a:p>
      </dgm:t>
    </dgm:pt>
    <dgm:pt modelId="{4B79576F-F173-4E57-BE9A-4D344E182A31}" type="sibTrans" cxnId="{D14560C2-9330-4F57-8DBC-6C5C325BEFB1}">
      <dgm:prSet/>
      <dgm:spPr/>
      <dgm:t>
        <a:bodyPr/>
        <a:lstStyle/>
        <a:p>
          <a:endParaRPr lang="en-US"/>
        </a:p>
      </dgm:t>
    </dgm:pt>
    <dgm:pt modelId="{4EFA7393-FE35-490D-A94C-ACD5F40CDA91}">
      <dgm:prSet/>
      <dgm:spPr/>
      <dgm:t>
        <a:bodyPr/>
        <a:lstStyle/>
        <a:p>
          <a:r>
            <a:rPr lang="en-US"/>
            <a:t>Location on an abandoned mine site minimized environmental and social risks</a:t>
          </a:r>
        </a:p>
      </dgm:t>
    </dgm:pt>
    <dgm:pt modelId="{DC316926-7E7B-4F32-8F60-A5E08CB81335}" type="parTrans" cxnId="{CCDFDCDF-711E-4CD7-B05E-AF0FA8A49F81}">
      <dgm:prSet/>
      <dgm:spPr/>
      <dgm:t>
        <a:bodyPr/>
        <a:lstStyle/>
        <a:p>
          <a:endParaRPr lang="en-US"/>
        </a:p>
      </dgm:t>
    </dgm:pt>
    <dgm:pt modelId="{47E982F8-4738-4D32-977F-6A265C5DC5DA}" type="sibTrans" cxnId="{CCDFDCDF-711E-4CD7-B05E-AF0FA8A49F81}">
      <dgm:prSet/>
      <dgm:spPr/>
      <dgm:t>
        <a:bodyPr/>
        <a:lstStyle/>
        <a:p>
          <a:endParaRPr lang="en-US"/>
        </a:p>
      </dgm:t>
    </dgm:pt>
    <dgm:pt modelId="{56862567-AE17-473B-A101-C3205285D046}" type="pres">
      <dgm:prSet presAssocID="{8DAD16F2-3C59-4564-B78A-ABEE78FC80BE}" presName="root" presStyleCnt="0">
        <dgm:presLayoutVars>
          <dgm:dir/>
          <dgm:resizeHandles val="exact"/>
        </dgm:presLayoutVars>
      </dgm:prSet>
      <dgm:spPr/>
    </dgm:pt>
    <dgm:pt modelId="{73479251-7949-471C-B1FF-23BCA17F53AF}" type="pres">
      <dgm:prSet presAssocID="{E979630B-C736-49A9-8CB4-09980E745541}" presName="compNode" presStyleCnt="0"/>
      <dgm:spPr/>
    </dgm:pt>
    <dgm:pt modelId="{8D955271-5C56-4ABF-BCAD-3C4D9622D755}" type="pres">
      <dgm:prSet presAssocID="{E979630B-C736-49A9-8CB4-09980E745541}" presName="bgRect" presStyleLbl="bgShp" presStyleIdx="0" presStyleCnt="2"/>
      <dgm:spPr/>
    </dgm:pt>
    <dgm:pt modelId="{2CF4ADC6-D9E8-4B30-9034-6F78C1D5611E}" type="pres">
      <dgm:prSet presAssocID="{E979630B-C736-49A9-8CB4-09980E7455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8C8F41A2-F30F-4C57-B00D-B6383F80A1C4}" type="pres">
      <dgm:prSet presAssocID="{E979630B-C736-49A9-8CB4-09980E745541}" presName="spaceRect" presStyleCnt="0"/>
      <dgm:spPr/>
    </dgm:pt>
    <dgm:pt modelId="{99E40345-740F-4DC1-A7EA-BFCB845B460B}" type="pres">
      <dgm:prSet presAssocID="{E979630B-C736-49A9-8CB4-09980E745541}" presName="parTx" presStyleLbl="revTx" presStyleIdx="0" presStyleCnt="2">
        <dgm:presLayoutVars>
          <dgm:chMax val="0"/>
          <dgm:chPref val="0"/>
        </dgm:presLayoutVars>
      </dgm:prSet>
      <dgm:spPr/>
    </dgm:pt>
    <dgm:pt modelId="{7E8AE83B-ECD5-4AF4-BB9B-C97D9DB7C1AD}" type="pres">
      <dgm:prSet presAssocID="{4B79576F-F173-4E57-BE9A-4D344E182A31}" presName="sibTrans" presStyleCnt="0"/>
      <dgm:spPr/>
    </dgm:pt>
    <dgm:pt modelId="{DB981C51-2075-4442-96BD-DB6A210E9A26}" type="pres">
      <dgm:prSet presAssocID="{4EFA7393-FE35-490D-A94C-ACD5F40CDA91}" presName="compNode" presStyleCnt="0"/>
      <dgm:spPr/>
    </dgm:pt>
    <dgm:pt modelId="{9DC26CC2-4A46-44AD-AB80-7A2AF46540AB}" type="pres">
      <dgm:prSet presAssocID="{4EFA7393-FE35-490D-A94C-ACD5F40CDA91}" presName="bgRect" presStyleLbl="bgShp" presStyleIdx="1" presStyleCnt="2"/>
      <dgm:spPr/>
    </dgm:pt>
    <dgm:pt modelId="{2CB8C75D-6E67-4346-A544-CAB96EE4CBA3}" type="pres">
      <dgm:prSet presAssocID="{4EFA7393-FE35-490D-A94C-ACD5F40CDA9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9B7962D1-D79C-43B4-99A6-90B6E122048A}" type="pres">
      <dgm:prSet presAssocID="{4EFA7393-FE35-490D-A94C-ACD5F40CDA91}" presName="spaceRect" presStyleCnt="0"/>
      <dgm:spPr/>
    </dgm:pt>
    <dgm:pt modelId="{FFA83D6E-D1CD-49C8-9024-7FB2D4B262C7}" type="pres">
      <dgm:prSet presAssocID="{4EFA7393-FE35-490D-A94C-ACD5F40CDA91}" presName="parTx" presStyleLbl="revTx" presStyleIdx="1" presStyleCnt="2">
        <dgm:presLayoutVars>
          <dgm:chMax val="0"/>
          <dgm:chPref val="0"/>
        </dgm:presLayoutVars>
      </dgm:prSet>
      <dgm:spPr/>
    </dgm:pt>
  </dgm:ptLst>
  <dgm:cxnLst>
    <dgm:cxn modelId="{3F752201-9E42-4907-BE0E-81BBEB23AB7E}" type="presOf" srcId="{4EFA7393-FE35-490D-A94C-ACD5F40CDA91}" destId="{FFA83D6E-D1CD-49C8-9024-7FB2D4B262C7}" srcOrd="0" destOrd="0" presId="urn:microsoft.com/office/officeart/2018/2/layout/IconVerticalSolidList"/>
    <dgm:cxn modelId="{F9AF196B-552C-46ED-AF64-C769AA7CDDF0}" type="presOf" srcId="{8DAD16F2-3C59-4564-B78A-ABEE78FC80BE}" destId="{56862567-AE17-473B-A101-C3205285D046}" srcOrd="0" destOrd="0" presId="urn:microsoft.com/office/officeart/2018/2/layout/IconVerticalSolidList"/>
    <dgm:cxn modelId="{F41C7B8C-3CAF-45AE-9C9B-6CC1EC274EE8}" type="presOf" srcId="{E979630B-C736-49A9-8CB4-09980E745541}" destId="{99E40345-740F-4DC1-A7EA-BFCB845B460B}" srcOrd="0" destOrd="0" presId="urn:microsoft.com/office/officeart/2018/2/layout/IconVerticalSolidList"/>
    <dgm:cxn modelId="{D14560C2-9330-4F57-8DBC-6C5C325BEFB1}" srcId="{8DAD16F2-3C59-4564-B78A-ABEE78FC80BE}" destId="{E979630B-C736-49A9-8CB4-09980E745541}" srcOrd="0" destOrd="0" parTransId="{A95286D4-2530-45CD-92B3-60A4708E695A}" sibTransId="{4B79576F-F173-4E57-BE9A-4D344E182A31}"/>
    <dgm:cxn modelId="{CCDFDCDF-711E-4CD7-B05E-AF0FA8A49F81}" srcId="{8DAD16F2-3C59-4564-B78A-ABEE78FC80BE}" destId="{4EFA7393-FE35-490D-A94C-ACD5F40CDA91}" srcOrd="1" destOrd="0" parTransId="{DC316926-7E7B-4F32-8F60-A5E08CB81335}" sibTransId="{47E982F8-4738-4D32-977F-6A265C5DC5DA}"/>
    <dgm:cxn modelId="{489254D1-7968-4B08-8F76-E989405CD813}" type="presParOf" srcId="{56862567-AE17-473B-A101-C3205285D046}" destId="{73479251-7949-471C-B1FF-23BCA17F53AF}" srcOrd="0" destOrd="0" presId="urn:microsoft.com/office/officeart/2018/2/layout/IconVerticalSolidList"/>
    <dgm:cxn modelId="{1CB61BA9-1AAA-4A7E-AEB3-246C99B68CEA}" type="presParOf" srcId="{73479251-7949-471C-B1FF-23BCA17F53AF}" destId="{8D955271-5C56-4ABF-BCAD-3C4D9622D755}" srcOrd="0" destOrd="0" presId="urn:microsoft.com/office/officeart/2018/2/layout/IconVerticalSolidList"/>
    <dgm:cxn modelId="{40087EB8-8A5E-4D41-9BCF-C6FC843C69E5}" type="presParOf" srcId="{73479251-7949-471C-B1FF-23BCA17F53AF}" destId="{2CF4ADC6-D9E8-4B30-9034-6F78C1D5611E}" srcOrd="1" destOrd="0" presId="urn:microsoft.com/office/officeart/2018/2/layout/IconVerticalSolidList"/>
    <dgm:cxn modelId="{454C1AF0-FCF0-4B97-BB64-E55BE0EC8795}" type="presParOf" srcId="{73479251-7949-471C-B1FF-23BCA17F53AF}" destId="{8C8F41A2-F30F-4C57-B00D-B6383F80A1C4}" srcOrd="2" destOrd="0" presId="urn:microsoft.com/office/officeart/2018/2/layout/IconVerticalSolidList"/>
    <dgm:cxn modelId="{DAF6A5C5-5BFC-4020-B93B-D5862A4CD12A}" type="presParOf" srcId="{73479251-7949-471C-B1FF-23BCA17F53AF}" destId="{99E40345-740F-4DC1-A7EA-BFCB845B460B}" srcOrd="3" destOrd="0" presId="urn:microsoft.com/office/officeart/2018/2/layout/IconVerticalSolidList"/>
    <dgm:cxn modelId="{5476601A-D4DB-43BE-A8AC-8D69158409A6}" type="presParOf" srcId="{56862567-AE17-473B-A101-C3205285D046}" destId="{7E8AE83B-ECD5-4AF4-BB9B-C97D9DB7C1AD}" srcOrd="1" destOrd="0" presId="urn:microsoft.com/office/officeart/2018/2/layout/IconVerticalSolidList"/>
    <dgm:cxn modelId="{4FEA58CC-49E5-4A5D-9DC2-3A78DB31DFA9}" type="presParOf" srcId="{56862567-AE17-473B-A101-C3205285D046}" destId="{DB981C51-2075-4442-96BD-DB6A210E9A26}" srcOrd="2" destOrd="0" presId="urn:microsoft.com/office/officeart/2018/2/layout/IconVerticalSolidList"/>
    <dgm:cxn modelId="{8F78547C-CC9F-4D9D-9393-979C4055FA4F}" type="presParOf" srcId="{DB981C51-2075-4442-96BD-DB6A210E9A26}" destId="{9DC26CC2-4A46-44AD-AB80-7A2AF46540AB}" srcOrd="0" destOrd="0" presId="urn:microsoft.com/office/officeart/2018/2/layout/IconVerticalSolidList"/>
    <dgm:cxn modelId="{8CBD1B52-ECD1-4529-B55B-08B59B5B1A52}" type="presParOf" srcId="{DB981C51-2075-4442-96BD-DB6A210E9A26}" destId="{2CB8C75D-6E67-4346-A544-CAB96EE4CBA3}" srcOrd="1" destOrd="0" presId="urn:microsoft.com/office/officeart/2018/2/layout/IconVerticalSolidList"/>
    <dgm:cxn modelId="{9FA7CFCB-7FF4-40F6-817F-BD59196417A2}" type="presParOf" srcId="{DB981C51-2075-4442-96BD-DB6A210E9A26}" destId="{9B7962D1-D79C-43B4-99A6-90B6E122048A}" srcOrd="2" destOrd="0" presId="urn:microsoft.com/office/officeart/2018/2/layout/IconVerticalSolidList"/>
    <dgm:cxn modelId="{6A8C25EF-8CF8-449D-A570-844091695E29}" type="presParOf" srcId="{DB981C51-2075-4442-96BD-DB6A210E9A26}" destId="{FFA83D6E-D1CD-49C8-9024-7FB2D4B262C7}"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EF6491-B888-4A0B-A9D2-08A8BC1A78C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E5E92B-C25F-4077-BA37-CF7539B6CC9A}">
      <dgm:prSet/>
      <dgm:spPr/>
      <dgm:t>
        <a:bodyPr/>
        <a:lstStyle/>
        <a:p>
          <a:r>
            <a:rPr lang="en-US"/>
            <a:t>Equipment sourced from international suppliers like First Solar , SMA , and NEXTracker</a:t>
          </a:r>
        </a:p>
      </dgm:t>
    </dgm:pt>
    <dgm:pt modelId="{BE100402-15CE-4EBD-B5F5-EB39C527E8F6}" type="parTrans" cxnId="{CBCEB19F-E009-4B89-BDBF-1B6AA486EFA0}">
      <dgm:prSet/>
      <dgm:spPr/>
      <dgm:t>
        <a:bodyPr/>
        <a:lstStyle/>
        <a:p>
          <a:endParaRPr lang="en-US"/>
        </a:p>
      </dgm:t>
    </dgm:pt>
    <dgm:pt modelId="{576A2249-1C54-4E11-84C8-B4E420B4CA8D}" type="sibTrans" cxnId="{CBCEB19F-E009-4B89-BDBF-1B6AA486EFA0}">
      <dgm:prSet/>
      <dgm:spPr/>
      <dgm:t>
        <a:bodyPr/>
        <a:lstStyle/>
        <a:p>
          <a:endParaRPr lang="en-US"/>
        </a:p>
      </dgm:t>
    </dgm:pt>
    <dgm:pt modelId="{35ACE0F1-118D-4477-B7A8-B079B8C855FD}">
      <dgm:prSet/>
      <dgm:spPr/>
      <dgm:t>
        <a:bodyPr/>
        <a:lstStyle/>
        <a:p>
          <a:r>
            <a:rPr lang="en-US"/>
            <a:t>Foreign exchange financial risk introduced additional complexities for project financing</a:t>
          </a:r>
        </a:p>
      </dgm:t>
    </dgm:pt>
    <dgm:pt modelId="{2F82DCE4-0CFD-40B1-925E-CBF2C1E6934C}" type="parTrans" cxnId="{54824E40-5E19-44C1-8902-142206EABBEC}">
      <dgm:prSet/>
      <dgm:spPr/>
      <dgm:t>
        <a:bodyPr/>
        <a:lstStyle/>
        <a:p>
          <a:endParaRPr lang="en-US"/>
        </a:p>
      </dgm:t>
    </dgm:pt>
    <dgm:pt modelId="{3174B896-9C6D-4EEB-BBFF-5981FB522AC8}" type="sibTrans" cxnId="{54824E40-5E19-44C1-8902-142206EABBEC}">
      <dgm:prSet/>
      <dgm:spPr/>
      <dgm:t>
        <a:bodyPr/>
        <a:lstStyle/>
        <a:p>
          <a:endParaRPr lang="en-US"/>
        </a:p>
      </dgm:t>
    </dgm:pt>
    <dgm:pt modelId="{2251AF79-FCB5-4B0C-B4B7-7F4999B0E9D7}">
      <dgm:prSet/>
      <dgm:spPr/>
      <dgm:t>
        <a:bodyPr/>
        <a:lstStyle/>
        <a:p>
          <a:r>
            <a:rPr lang="en-US"/>
            <a:t>Inexperienced teams heightened risks due to uncertainty in costs and lack of historical data on similar projects</a:t>
          </a:r>
        </a:p>
      </dgm:t>
    </dgm:pt>
    <dgm:pt modelId="{E2FCD4D5-264D-4C32-A0F1-FD25D9D2BD5C}" type="parTrans" cxnId="{DC314F6C-7C3D-48FE-B6CB-F24BAA0F206D}">
      <dgm:prSet/>
      <dgm:spPr/>
      <dgm:t>
        <a:bodyPr/>
        <a:lstStyle/>
        <a:p>
          <a:endParaRPr lang="en-US"/>
        </a:p>
      </dgm:t>
    </dgm:pt>
    <dgm:pt modelId="{5814BD23-A7DF-4384-94E7-EA3FB4897875}" type="sibTrans" cxnId="{DC314F6C-7C3D-48FE-B6CB-F24BAA0F206D}">
      <dgm:prSet/>
      <dgm:spPr/>
      <dgm:t>
        <a:bodyPr/>
        <a:lstStyle/>
        <a:p>
          <a:endParaRPr lang="en-US"/>
        </a:p>
      </dgm:t>
    </dgm:pt>
    <dgm:pt modelId="{1AAEC317-0A01-41B3-98B6-1E1F24F4C44C}" type="pres">
      <dgm:prSet presAssocID="{0BEF6491-B888-4A0B-A9D2-08A8BC1A78C3}" presName="root" presStyleCnt="0">
        <dgm:presLayoutVars>
          <dgm:dir/>
          <dgm:resizeHandles val="exact"/>
        </dgm:presLayoutVars>
      </dgm:prSet>
      <dgm:spPr/>
    </dgm:pt>
    <dgm:pt modelId="{00C1BF32-D27B-4B34-AA8C-D448C839AA4A}" type="pres">
      <dgm:prSet presAssocID="{4EE5E92B-C25F-4077-BA37-CF7539B6CC9A}" presName="compNode" presStyleCnt="0"/>
      <dgm:spPr/>
    </dgm:pt>
    <dgm:pt modelId="{43AC7702-D706-454E-B02C-ED51E4CE0F7A}" type="pres">
      <dgm:prSet presAssocID="{4EE5E92B-C25F-4077-BA37-CF7539B6CC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CD459CFE-0BFC-4540-AFEE-5BAC79AD663F}" type="pres">
      <dgm:prSet presAssocID="{4EE5E92B-C25F-4077-BA37-CF7539B6CC9A}" presName="spaceRect" presStyleCnt="0"/>
      <dgm:spPr/>
    </dgm:pt>
    <dgm:pt modelId="{D7DB1C36-75B9-4652-846A-B4EECF658966}" type="pres">
      <dgm:prSet presAssocID="{4EE5E92B-C25F-4077-BA37-CF7539B6CC9A}" presName="textRect" presStyleLbl="revTx" presStyleIdx="0" presStyleCnt="3">
        <dgm:presLayoutVars>
          <dgm:chMax val="1"/>
          <dgm:chPref val="1"/>
        </dgm:presLayoutVars>
      </dgm:prSet>
      <dgm:spPr/>
    </dgm:pt>
    <dgm:pt modelId="{5E1B1F9F-6350-49CA-AA50-E1D1BCECF3B8}" type="pres">
      <dgm:prSet presAssocID="{576A2249-1C54-4E11-84C8-B4E420B4CA8D}" presName="sibTrans" presStyleCnt="0"/>
      <dgm:spPr/>
    </dgm:pt>
    <dgm:pt modelId="{0690FA5F-C6A7-441D-80DD-3B997E7D301B}" type="pres">
      <dgm:prSet presAssocID="{35ACE0F1-118D-4477-B7A8-B079B8C855FD}" presName="compNode" presStyleCnt="0"/>
      <dgm:spPr/>
    </dgm:pt>
    <dgm:pt modelId="{6E845C9B-6A82-488A-A5FD-4D465E8D7062}" type="pres">
      <dgm:prSet presAssocID="{35ACE0F1-118D-4477-B7A8-B079B8C855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5C33AD4E-B027-4462-A3EA-31F3282A3111}" type="pres">
      <dgm:prSet presAssocID="{35ACE0F1-118D-4477-B7A8-B079B8C855FD}" presName="spaceRect" presStyleCnt="0"/>
      <dgm:spPr/>
    </dgm:pt>
    <dgm:pt modelId="{524CA005-F0EF-4A30-A381-D5F5B0887771}" type="pres">
      <dgm:prSet presAssocID="{35ACE0F1-118D-4477-B7A8-B079B8C855FD}" presName="textRect" presStyleLbl="revTx" presStyleIdx="1" presStyleCnt="3">
        <dgm:presLayoutVars>
          <dgm:chMax val="1"/>
          <dgm:chPref val="1"/>
        </dgm:presLayoutVars>
      </dgm:prSet>
      <dgm:spPr/>
    </dgm:pt>
    <dgm:pt modelId="{70805F71-9752-4714-87DB-0BBE5DB09E56}" type="pres">
      <dgm:prSet presAssocID="{3174B896-9C6D-4EEB-BBFF-5981FB522AC8}" presName="sibTrans" presStyleCnt="0"/>
      <dgm:spPr/>
    </dgm:pt>
    <dgm:pt modelId="{345F95D0-7207-4E29-82F9-16EBACE5EEA8}" type="pres">
      <dgm:prSet presAssocID="{2251AF79-FCB5-4B0C-B4B7-7F4999B0E9D7}" presName="compNode" presStyleCnt="0"/>
      <dgm:spPr/>
    </dgm:pt>
    <dgm:pt modelId="{4361438E-FEE2-4A04-BEF8-138517B3E1D5}" type="pres">
      <dgm:prSet presAssocID="{2251AF79-FCB5-4B0C-B4B7-7F4999B0E9D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399DC64E-6B21-4B89-8FE2-2065C2A047B9}" type="pres">
      <dgm:prSet presAssocID="{2251AF79-FCB5-4B0C-B4B7-7F4999B0E9D7}" presName="spaceRect" presStyleCnt="0"/>
      <dgm:spPr/>
    </dgm:pt>
    <dgm:pt modelId="{CBCEB6C1-7474-415D-8F6C-82828DA7A1DA}" type="pres">
      <dgm:prSet presAssocID="{2251AF79-FCB5-4B0C-B4B7-7F4999B0E9D7}" presName="textRect" presStyleLbl="revTx" presStyleIdx="2" presStyleCnt="3">
        <dgm:presLayoutVars>
          <dgm:chMax val="1"/>
          <dgm:chPref val="1"/>
        </dgm:presLayoutVars>
      </dgm:prSet>
      <dgm:spPr/>
    </dgm:pt>
  </dgm:ptLst>
  <dgm:cxnLst>
    <dgm:cxn modelId="{54824E40-5E19-44C1-8902-142206EABBEC}" srcId="{0BEF6491-B888-4A0B-A9D2-08A8BC1A78C3}" destId="{35ACE0F1-118D-4477-B7A8-B079B8C855FD}" srcOrd="1" destOrd="0" parTransId="{2F82DCE4-0CFD-40B1-925E-CBF2C1E6934C}" sibTransId="{3174B896-9C6D-4EEB-BBFF-5981FB522AC8}"/>
    <dgm:cxn modelId="{99366659-2670-4448-8491-714078DBA899}" type="presOf" srcId="{4EE5E92B-C25F-4077-BA37-CF7539B6CC9A}" destId="{D7DB1C36-75B9-4652-846A-B4EECF658966}" srcOrd="0" destOrd="0" presId="urn:microsoft.com/office/officeart/2018/2/layout/IconLabelList"/>
    <dgm:cxn modelId="{DC314F6C-7C3D-48FE-B6CB-F24BAA0F206D}" srcId="{0BEF6491-B888-4A0B-A9D2-08A8BC1A78C3}" destId="{2251AF79-FCB5-4B0C-B4B7-7F4999B0E9D7}" srcOrd="2" destOrd="0" parTransId="{E2FCD4D5-264D-4C32-A0F1-FD25D9D2BD5C}" sibTransId="{5814BD23-A7DF-4384-94E7-EA3FB4897875}"/>
    <dgm:cxn modelId="{F09A7279-E5F7-429C-809F-9A66246A73F7}" type="presOf" srcId="{35ACE0F1-118D-4477-B7A8-B079B8C855FD}" destId="{524CA005-F0EF-4A30-A381-D5F5B0887771}" srcOrd="0" destOrd="0" presId="urn:microsoft.com/office/officeart/2018/2/layout/IconLabelList"/>
    <dgm:cxn modelId="{EACE9B81-6172-4BF0-9ED0-C1924F34CE15}" type="presOf" srcId="{0BEF6491-B888-4A0B-A9D2-08A8BC1A78C3}" destId="{1AAEC317-0A01-41B3-98B6-1E1F24F4C44C}" srcOrd="0" destOrd="0" presId="urn:microsoft.com/office/officeart/2018/2/layout/IconLabelList"/>
    <dgm:cxn modelId="{CBCEB19F-E009-4B89-BDBF-1B6AA486EFA0}" srcId="{0BEF6491-B888-4A0B-A9D2-08A8BC1A78C3}" destId="{4EE5E92B-C25F-4077-BA37-CF7539B6CC9A}" srcOrd="0" destOrd="0" parTransId="{BE100402-15CE-4EBD-B5F5-EB39C527E8F6}" sibTransId="{576A2249-1C54-4E11-84C8-B4E420B4CA8D}"/>
    <dgm:cxn modelId="{4B18AAA7-8652-4CA4-B30C-8D7B5161F988}" type="presOf" srcId="{2251AF79-FCB5-4B0C-B4B7-7F4999B0E9D7}" destId="{CBCEB6C1-7474-415D-8F6C-82828DA7A1DA}" srcOrd="0" destOrd="0" presId="urn:microsoft.com/office/officeart/2018/2/layout/IconLabelList"/>
    <dgm:cxn modelId="{590FFEE8-09E1-46EC-886E-00D8A54E592B}" type="presParOf" srcId="{1AAEC317-0A01-41B3-98B6-1E1F24F4C44C}" destId="{00C1BF32-D27B-4B34-AA8C-D448C839AA4A}" srcOrd="0" destOrd="0" presId="urn:microsoft.com/office/officeart/2018/2/layout/IconLabelList"/>
    <dgm:cxn modelId="{DFE121D6-2D37-4AA7-A05D-F478737EE14D}" type="presParOf" srcId="{00C1BF32-D27B-4B34-AA8C-D448C839AA4A}" destId="{43AC7702-D706-454E-B02C-ED51E4CE0F7A}" srcOrd="0" destOrd="0" presId="urn:microsoft.com/office/officeart/2018/2/layout/IconLabelList"/>
    <dgm:cxn modelId="{F95776E4-2F6B-4778-B0A6-0D621C194D82}" type="presParOf" srcId="{00C1BF32-D27B-4B34-AA8C-D448C839AA4A}" destId="{CD459CFE-0BFC-4540-AFEE-5BAC79AD663F}" srcOrd="1" destOrd="0" presId="urn:microsoft.com/office/officeart/2018/2/layout/IconLabelList"/>
    <dgm:cxn modelId="{3AE356BF-7C20-4A52-A633-D3C077606ADA}" type="presParOf" srcId="{00C1BF32-D27B-4B34-AA8C-D448C839AA4A}" destId="{D7DB1C36-75B9-4652-846A-B4EECF658966}" srcOrd="2" destOrd="0" presId="urn:microsoft.com/office/officeart/2018/2/layout/IconLabelList"/>
    <dgm:cxn modelId="{BA8D92AA-A863-41A3-9AB5-5DC937AB7FBE}" type="presParOf" srcId="{1AAEC317-0A01-41B3-98B6-1E1F24F4C44C}" destId="{5E1B1F9F-6350-49CA-AA50-E1D1BCECF3B8}" srcOrd="1" destOrd="0" presId="urn:microsoft.com/office/officeart/2018/2/layout/IconLabelList"/>
    <dgm:cxn modelId="{52DCE0B4-1FB9-4CF7-AE07-15B72D6AABAA}" type="presParOf" srcId="{1AAEC317-0A01-41B3-98B6-1E1F24F4C44C}" destId="{0690FA5F-C6A7-441D-80DD-3B997E7D301B}" srcOrd="2" destOrd="0" presId="urn:microsoft.com/office/officeart/2018/2/layout/IconLabelList"/>
    <dgm:cxn modelId="{DEA087DF-35F5-4AD2-AA39-AA2AD08F98F6}" type="presParOf" srcId="{0690FA5F-C6A7-441D-80DD-3B997E7D301B}" destId="{6E845C9B-6A82-488A-A5FD-4D465E8D7062}" srcOrd="0" destOrd="0" presId="urn:microsoft.com/office/officeart/2018/2/layout/IconLabelList"/>
    <dgm:cxn modelId="{65616672-5E2A-49B5-B326-073F036A7D90}" type="presParOf" srcId="{0690FA5F-C6A7-441D-80DD-3B997E7D301B}" destId="{5C33AD4E-B027-4462-A3EA-31F3282A3111}" srcOrd="1" destOrd="0" presId="urn:microsoft.com/office/officeart/2018/2/layout/IconLabelList"/>
    <dgm:cxn modelId="{CBEDC6D5-FEFD-47D0-8C74-02C9A4EB3AEB}" type="presParOf" srcId="{0690FA5F-C6A7-441D-80DD-3B997E7D301B}" destId="{524CA005-F0EF-4A30-A381-D5F5B0887771}" srcOrd="2" destOrd="0" presId="urn:microsoft.com/office/officeart/2018/2/layout/IconLabelList"/>
    <dgm:cxn modelId="{494AB860-C7E7-4CAC-B90F-55F0996E2989}" type="presParOf" srcId="{1AAEC317-0A01-41B3-98B6-1E1F24F4C44C}" destId="{70805F71-9752-4714-87DB-0BBE5DB09E56}" srcOrd="3" destOrd="0" presId="urn:microsoft.com/office/officeart/2018/2/layout/IconLabelList"/>
    <dgm:cxn modelId="{E24EF713-43C8-467D-8A1B-6DF4A4B8EFDB}" type="presParOf" srcId="{1AAEC317-0A01-41B3-98B6-1E1F24F4C44C}" destId="{345F95D0-7207-4E29-82F9-16EBACE5EEA8}" srcOrd="4" destOrd="0" presId="urn:microsoft.com/office/officeart/2018/2/layout/IconLabelList"/>
    <dgm:cxn modelId="{EB947850-2D44-499C-89F6-1D8A3ED8160C}" type="presParOf" srcId="{345F95D0-7207-4E29-82F9-16EBACE5EEA8}" destId="{4361438E-FEE2-4A04-BEF8-138517B3E1D5}" srcOrd="0" destOrd="0" presId="urn:microsoft.com/office/officeart/2018/2/layout/IconLabelList"/>
    <dgm:cxn modelId="{8BF6574D-501F-4444-AF1E-FEAF463001CE}" type="presParOf" srcId="{345F95D0-7207-4E29-82F9-16EBACE5EEA8}" destId="{399DC64E-6B21-4B89-8FE2-2065C2A047B9}" srcOrd="1" destOrd="0" presId="urn:microsoft.com/office/officeart/2018/2/layout/IconLabelList"/>
    <dgm:cxn modelId="{A86063E5-31BB-4B00-A3B5-01181435EE7D}" type="presParOf" srcId="{345F95D0-7207-4E29-82F9-16EBACE5EEA8}" destId="{CBCEB6C1-7474-415D-8F6C-82828DA7A1DA}"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5AEFE2-2478-43A2-BC35-0A8A4904A747}"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8892AC-B7D9-4302-B429-86876F85572D}">
      <dgm:prSet/>
      <dgm:spPr/>
      <dgm:t>
        <a:bodyPr/>
        <a:lstStyle/>
        <a:p>
          <a:pPr>
            <a:lnSpc>
              <a:spcPct val="100000"/>
            </a:lnSpc>
          </a:pPr>
          <a:r>
            <a:rPr lang="en-US" dirty="0"/>
            <a:t>Grid connection providers often being government entities resulted in non-negotiable terms on price and connection timing</a:t>
          </a:r>
        </a:p>
      </dgm:t>
    </dgm:pt>
    <dgm:pt modelId="{1470ECF7-7B52-4543-87E5-B0207340658B}" type="parTrans" cxnId="{2C0FA4F3-D82B-4140-B392-4DFD12098C91}">
      <dgm:prSet/>
      <dgm:spPr/>
      <dgm:t>
        <a:bodyPr/>
        <a:lstStyle/>
        <a:p>
          <a:endParaRPr lang="en-US"/>
        </a:p>
      </dgm:t>
    </dgm:pt>
    <dgm:pt modelId="{43A679C4-7B96-497F-B744-3840BC1C1F16}" type="sibTrans" cxnId="{2C0FA4F3-D82B-4140-B392-4DFD12098C91}">
      <dgm:prSet/>
      <dgm:spPr/>
      <dgm:t>
        <a:bodyPr/>
        <a:lstStyle/>
        <a:p>
          <a:endParaRPr lang="en-US"/>
        </a:p>
      </dgm:t>
    </dgm:pt>
    <dgm:pt modelId="{341757E2-F341-4750-92E1-9439A83AD7B4}">
      <dgm:prSet/>
      <dgm:spPr/>
      <dgm:t>
        <a:bodyPr/>
        <a:lstStyle/>
        <a:p>
          <a:pPr>
            <a:lnSpc>
              <a:spcPct val="100000"/>
            </a:lnSpc>
          </a:pPr>
          <a:r>
            <a:rPr lang="en-US"/>
            <a:t>Grid connection was identified as the longest and riskiest part of the project</a:t>
          </a:r>
        </a:p>
      </dgm:t>
    </dgm:pt>
    <dgm:pt modelId="{F429DC5C-8C04-42A0-ABC4-9BBC50F430CD}" type="parTrans" cxnId="{222AF930-4AA2-4A16-8A19-2C81323845AB}">
      <dgm:prSet/>
      <dgm:spPr/>
      <dgm:t>
        <a:bodyPr/>
        <a:lstStyle/>
        <a:p>
          <a:endParaRPr lang="en-US"/>
        </a:p>
      </dgm:t>
    </dgm:pt>
    <dgm:pt modelId="{37FBF994-0307-4B29-A659-88FDD8F6C2E6}" type="sibTrans" cxnId="{222AF930-4AA2-4A16-8A19-2C81323845AB}">
      <dgm:prSet/>
      <dgm:spPr/>
      <dgm:t>
        <a:bodyPr/>
        <a:lstStyle/>
        <a:p>
          <a:endParaRPr lang="en-US"/>
        </a:p>
      </dgm:t>
    </dgm:pt>
    <dgm:pt modelId="{8C98E9D9-AE7D-433C-A507-C8D62A17BA98}" type="pres">
      <dgm:prSet presAssocID="{415AEFE2-2478-43A2-BC35-0A8A4904A747}" presName="root" presStyleCnt="0">
        <dgm:presLayoutVars>
          <dgm:dir/>
          <dgm:resizeHandles val="exact"/>
        </dgm:presLayoutVars>
      </dgm:prSet>
      <dgm:spPr/>
    </dgm:pt>
    <dgm:pt modelId="{4E945F10-F38B-4DFB-B579-90C1C0B89DDA}" type="pres">
      <dgm:prSet presAssocID="{9F8892AC-B7D9-4302-B429-86876F85572D}" presName="compNode" presStyleCnt="0"/>
      <dgm:spPr/>
    </dgm:pt>
    <dgm:pt modelId="{E6C54097-19B8-4AFB-B3F6-50A98E078D24}" type="pres">
      <dgm:prSet presAssocID="{9F8892AC-B7D9-4302-B429-86876F85572D}" presName="bgRect" presStyleLbl="bgShp" presStyleIdx="0" presStyleCnt="2"/>
      <dgm:spPr/>
    </dgm:pt>
    <dgm:pt modelId="{7F568861-F76F-4A8D-A1A2-EF93C75EC70F}" type="pres">
      <dgm:prSet presAssocID="{9F8892AC-B7D9-4302-B429-86876F8557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DF03C2C0-B3F5-4A28-AC2C-E2534E6B9D6D}" type="pres">
      <dgm:prSet presAssocID="{9F8892AC-B7D9-4302-B429-86876F85572D}" presName="spaceRect" presStyleCnt="0"/>
      <dgm:spPr/>
    </dgm:pt>
    <dgm:pt modelId="{2C49B614-BEA3-464E-8BCE-DCAE7543415F}" type="pres">
      <dgm:prSet presAssocID="{9F8892AC-B7D9-4302-B429-86876F85572D}" presName="parTx" presStyleLbl="revTx" presStyleIdx="0" presStyleCnt="2">
        <dgm:presLayoutVars>
          <dgm:chMax val="0"/>
          <dgm:chPref val="0"/>
        </dgm:presLayoutVars>
      </dgm:prSet>
      <dgm:spPr/>
    </dgm:pt>
    <dgm:pt modelId="{3BD41632-EA76-4C3B-BCF6-6A007B9A0B08}" type="pres">
      <dgm:prSet presAssocID="{43A679C4-7B96-497F-B744-3840BC1C1F16}" presName="sibTrans" presStyleCnt="0"/>
      <dgm:spPr/>
    </dgm:pt>
    <dgm:pt modelId="{2DA4025B-8F4B-4B90-8D7C-CFB054C44F1E}" type="pres">
      <dgm:prSet presAssocID="{341757E2-F341-4750-92E1-9439A83AD7B4}" presName="compNode" presStyleCnt="0"/>
      <dgm:spPr/>
    </dgm:pt>
    <dgm:pt modelId="{20CBD087-4B08-4871-93F3-C6DBC202D1E9}" type="pres">
      <dgm:prSet presAssocID="{341757E2-F341-4750-92E1-9439A83AD7B4}" presName="bgRect" presStyleLbl="bgShp" presStyleIdx="1" presStyleCnt="2"/>
      <dgm:spPr/>
    </dgm:pt>
    <dgm:pt modelId="{84BF4F72-6ED3-4BE2-9FCE-93FB552F3C09}" type="pres">
      <dgm:prSet presAssocID="{341757E2-F341-4750-92E1-9439A83AD7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6EA5B923-8927-4B94-B419-6FE1245B551E}" type="pres">
      <dgm:prSet presAssocID="{341757E2-F341-4750-92E1-9439A83AD7B4}" presName="spaceRect" presStyleCnt="0"/>
      <dgm:spPr/>
    </dgm:pt>
    <dgm:pt modelId="{7E2EF38C-BF58-40BC-9BCA-F80D935A6FC6}" type="pres">
      <dgm:prSet presAssocID="{341757E2-F341-4750-92E1-9439A83AD7B4}" presName="parTx" presStyleLbl="revTx" presStyleIdx="1" presStyleCnt="2">
        <dgm:presLayoutVars>
          <dgm:chMax val="0"/>
          <dgm:chPref val="0"/>
        </dgm:presLayoutVars>
      </dgm:prSet>
      <dgm:spPr/>
    </dgm:pt>
  </dgm:ptLst>
  <dgm:cxnLst>
    <dgm:cxn modelId="{C9A5E720-C24D-A840-87F8-7D452E66CF6D}" type="presOf" srcId="{341757E2-F341-4750-92E1-9439A83AD7B4}" destId="{7E2EF38C-BF58-40BC-9BCA-F80D935A6FC6}" srcOrd="0" destOrd="0" presId="urn:microsoft.com/office/officeart/2018/2/layout/IconVerticalSolidList"/>
    <dgm:cxn modelId="{222AF930-4AA2-4A16-8A19-2C81323845AB}" srcId="{415AEFE2-2478-43A2-BC35-0A8A4904A747}" destId="{341757E2-F341-4750-92E1-9439A83AD7B4}" srcOrd="1" destOrd="0" parTransId="{F429DC5C-8C04-42A0-ABC4-9BBC50F430CD}" sibTransId="{37FBF994-0307-4B29-A659-88FDD8F6C2E6}"/>
    <dgm:cxn modelId="{AD7A5137-3855-3B4F-B3C4-CF83C1D24564}" type="presOf" srcId="{9F8892AC-B7D9-4302-B429-86876F85572D}" destId="{2C49B614-BEA3-464E-8BCE-DCAE7543415F}" srcOrd="0" destOrd="0" presId="urn:microsoft.com/office/officeart/2018/2/layout/IconVerticalSolidList"/>
    <dgm:cxn modelId="{67EDB0E9-7602-584D-995C-14A02414808E}" type="presOf" srcId="{415AEFE2-2478-43A2-BC35-0A8A4904A747}" destId="{8C98E9D9-AE7D-433C-A507-C8D62A17BA98}" srcOrd="0" destOrd="0" presId="urn:microsoft.com/office/officeart/2018/2/layout/IconVerticalSolidList"/>
    <dgm:cxn modelId="{2C0FA4F3-D82B-4140-B392-4DFD12098C91}" srcId="{415AEFE2-2478-43A2-BC35-0A8A4904A747}" destId="{9F8892AC-B7D9-4302-B429-86876F85572D}" srcOrd="0" destOrd="0" parTransId="{1470ECF7-7B52-4543-87E5-B0207340658B}" sibTransId="{43A679C4-7B96-497F-B744-3840BC1C1F16}"/>
    <dgm:cxn modelId="{CDB6531D-0B4A-2441-B439-3503942D7A7C}" type="presParOf" srcId="{8C98E9D9-AE7D-433C-A507-C8D62A17BA98}" destId="{4E945F10-F38B-4DFB-B579-90C1C0B89DDA}" srcOrd="0" destOrd="0" presId="urn:microsoft.com/office/officeart/2018/2/layout/IconVerticalSolidList"/>
    <dgm:cxn modelId="{E225C329-96B2-2C43-8229-EA4AC6AA1EB6}" type="presParOf" srcId="{4E945F10-F38B-4DFB-B579-90C1C0B89DDA}" destId="{E6C54097-19B8-4AFB-B3F6-50A98E078D24}" srcOrd="0" destOrd="0" presId="urn:microsoft.com/office/officeart/2018/2/layout/IconVerticalSolidList"/>
    <dgm:cxn modelId="{BC97C456-ADE7-BF47-9495-1CFC4B2687D6}" type="presParOf" srcId="{4E945F10-F38B-4DFB-B579-90C1C0B89DDA}" destId="{7F568861-F76F-4A8D-A1A2-EF93C75EC70F}" srcOrd="1" destOrd="0" presId="urn:microsoft.com/office/officeart/2018/2/layout/IconVerticalSolidList"/>
    <dgm:cxn modelId="{44C9665D-324B-C749-B2B3-16F5718314E2}" type="presParOf" srcId="{4E945F10-F38B-4DFB-B579-90C1C0B89DDA}" destId="{DF03C2C0-B3F5-4A28-AC2C-E2534E6B9D6D}" srcOrd="2" destOrd="0" presId="urn:microsoft.com/office/officeart/2018/2/layout/IconVerticalSolidList"/>
    <dgm:cxn modelId="{3D6A4597-B106-BD43-A989-790246AD3AB9}" type="presParOf" srcId="{4E945F10-F38B-4DFB-B579-90C1C0B89DDA}" destId="{2C49B614-BEA3-464E-8BCE-DCAE7543415F}" srcOrd="3" destOrd="0" presId="urn:microsoft.com/office/officeart/2018/2/layout/IconVerticalSolidList"/>
    <dgm:cxn modelId="{AF520EA2-D3EE-0847-84CB-1A3ABC9F97BF}" type="presParOf" srcId="{8C98E9D9-AE7D-433C-A507-C8D62A17BA98}" destId="{3BD41632-EA76-4C3B-BCF6-6A007B9A0B08}" srcOrd="1" destOrd="0" presId="urn:microsoft.com/office/officeart/2018/2/layout/IconVerticalSolidList"/>
    <dgm:cxn modelId="{505C64F9-A88F-534D-97D9-CA5AB086A408}" type="presParOf" srcId="{8C98E9D9-AE7D-433C-A507-C8D62A17BA98}" destId="{2DA4025B-8F4B-4B90-8D7C-CFB054C44F1E}" srcOrd="2" destOrd="0" presId="urn:microsoft.com/office/officeart/2018/2/layout/IconVerticalSolidList"/>
    <dgm:cxn modelId="{B0437558-F5A5-6C42-BD89-50AB97009B7C}" type="presParOf" srcId="{2DA4025B-8F4B-4B90-8D7C-CFB054C44F1E}" destId="{20CBD087-4B08-4871-93F3-C6DBC202D1E9}" srcOrd="0" destOrd="0" presId="urn:microsoft.com/office/officeart/2018/2/layout/IconVerticalSolidList"/>
    <dgm:cxn modelId="{F0A31AE7-4A12-9E4F-BC40-6ABEE359928A}" type="presParOf" srcId="{2DA4025B-8F4B-4B90-8D7C-CFB054C44F1E}" destId="{84BF4F72-6ED3-4BE2-9FCE-93FB552F3C09}" srcOrd="1" destOrd="0" presId="urn:microsoft.com/office/officeart/2018/2/layout/IconVerticalSolidList"/>
    <dgm:cxn modelId="{D6E91E81-DA77-1542-AC26-4B2A71783CA1}" type="presParOf" srcId="{2DA4025B-8F4B-4B90-8D7C-CFB054C44F1E}" destId="{6EA5B923-8927-4B94-B419-6FE1245B551E}" srcOrd="2" destOrd="0" presId="urn:microsoft.com/office/officeart/2018/2/layout/IconVerticalSolidList"/>
    <dgm:cxn modelId="{030BFA78-24F5-DE40-A341-0C33D7623E7D}" type="presParOf" srcId="{2DA4025B-8F4B-4B90-8D7C-CFB054C44F1E}" destId="{7E2EF38C-BF58-40BC-9BCA-F80D935A6FC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E76824-7D38-46AD-9F5B-EF98829D131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2AA2498-AA97-4643-B81D-15938D1734F1}">
      <dgm:prSet/>
      <dgm:spPr/>
      <dgm:t>
        <a:bodyPr/>
        <a:lstStyle/>
        <a:p>
          <a:pPr>
            <a:lnSpc>
              <a:spcPct val="100000"/>
            </a:lnSpc>
          </a:pPr>
          <a:r>
            <a:rPr lang="en-US"/>
            <a:t>An Inherent Component of Projects</a:t>
          </a:r>
        </a:p>
      </dgm:t>
    </dgm:pt>
    <dgm:pt modelId="{26F50F97-7160-4534-90FC-01B941B75FCE}" type="parTrans" cxnId="{436E291F-12E4-45B2-BDA1-DAA040D077B9}">
      <dgm:prSet/>
      <dgm:spPr/>
      <dgm:t>
        <a:bodyPr/>
        <a:lstStyle/>
        <a:p>
          <a:endParaRPr lang="en-US"/>
        </a:p>
      </dgm:t>
    </dgm:pt>
    <dgm:pt modelId="{C53B3814-6DDA-44D2-83C2-3ECB7C85C6CF}" type="sibTrans" cxnId="{436E291F-12E4-45B2-BDA1-DAA040D077B9}">
      <dgm:prSet/>
      <dgm:spPr/>
      <dgm:t>
        <a:bodyPr/>
        <a:lstStyle/>
        <a:p>
          <a:endParaRPr lang="en-US"/>
        </a:p>
      </dgm:t>
    </dgm:pt>
    <dgm:pt modelId="{08503BAF-8FFF-40D4-BEDD-CD348C3DDE36}">
      <dgm:prSet/>
      <dgm:spPr/>
      <dgm:t>
        <a:bodyPr/>
        <a:lstStyle/>
        <a:p>
          <a:pPr>
            <a:lnSpc>
              <a:spcPct val="100000"/>
            </a:lnSpc>
          </a:pPr>
          <a:r>
            <a:rPr lang="en-US"/>
            <a:t>With strategic management, risks associated with schedule, budget, quality, and stakeholders can be systematically identified, analysed, and managed</a:t>
          </a:r>
        </a:p>
      </dgm:t>
    </dgm:pt>
    <dgm:pt modelId="{3DADAEB7-E700-423B-B4BC-3523741CC4AE}" type="parTrans" cxnId="{C11CC3A0-4CA3-466A-9174-E9757E587E91}">
      <dgm:prSet/>
      <dgm:spPr/>
      <dgm:t>
        <a:bodyPr/>
        <a:lstStyle/>
        <a:p>
          <a:endParaRPr lang="en-US"/>
        </a:p>
      </dgm:t>
    </dgm:pt>
    <dgm:pt modelId="{7CE3077E-D7C0-45AC-8FBB-F8FD1C41F1BD}" type="sibTrans" cxnId="{C11CC3A0-4CA3-466A-9174-E9757E587E91}">
      <dgm:prSet/>
      <dgm:spPr/>
      <dgm:t>
        <a:bodyPr/>
        <a:lstStyle/>
        <a:p>
          <a:endParaRPr lang="en-US"/>
        </a:p>
      </dgm:t>
    </dgm:pt>
    <dgm:pt modelId="{91A805DC-A1FA-4209-A112-FCD10B4C78AF}">
      <dgm:prSet/>
      <dgm:spPr/>
      <dgm:t>
        <a:bodyPr/>
        <a:lstStyle/>
        <a:p>
          <a:pPr>
            <a:lnSpc>
              <a:spcPct val="100000"/>
            </a:lnSpc>
          </a:pPr>
          <a:r>
            <a:rPr lang="en-US"/>
            <a:t>Allows teams to leverage insights gained from managing risks to enhance decision-making, refine strategies, and strengthen resilience against future challenges</a:t>
          </a:r>
        </a:p>
      </dgm:t>
    </dgm:pt>
    <dgm:pt modelId="{7D069815-3610-4F21-BC53-2B462891A00C}" type="parTrans" cxnId="{03BAB94D-AEC7-491D-BF67-3B699DE93189}">
      <dgm:prSet/>
      <dgm:spPr/>
      <dgm:t>
        <a:bodyPr/>
        <a:lstStyle/>
        <a:p>
          <a:endParaRPr lang="en-US"/>
        </a:p>
      </dgm:t>
    </dgm:pt>
    <dgm:pt modelId="{A2880EE3-1D64-4767-9C11-623FE410EF19}" type="sibTrans" cxnId="{03BAB94D-AEC7-491D-BF67-3B699DE93189}">
      <dgm:prSet/>
      <dgm:spPr/>
      <dgm:t>
        <a:bodyPr/>
        <a:lstStyle/>
        <a:p>
          <a:endParaRPr lang="en-US"/>
        </a:p>
      </dgm:t>
    </dgm:pt>
    <dgm:pt modelId="{8AC9D3B8-1214-4298-A3A5-EF30E2E41194}" type="pres">
      <dgm:prSet presAssocID="{00E76824-7D38-46AD-9F5B-EF98829D131C}" presName="root" presStyleCnt="0">
        <dgm:presLayoutVars>
          <dgm:dir/>
          <dgm:resizeHandles val="exact"/>
        </dgm:presLayoutVars>
      </dgm:prSet>
      <dgm:spPr/>
    </dgm:pt>
    <dgm:pt modelId="{DC79B8C8-C1DC-4CA1-9838-C34CDF7B7220}" type="pres">
      <dgm:prSet presAssocID="{D2AA2498-AA97-4643-B81D-15938D1734F1}" presName="compNode" presStyleCnt="0"/>
      <dgm:spPr/>
    </dgm:pt>
    <dgm:pt modelId="{A04FEB67-8ADE-4E12-BD22-E3D2EB55E1B2}" type="pres">
      <dgm:prSet presAssocID="{D2AA2498-AA97-4643-B81D-15938D1734F1}" presName="bgRect" presStyleLbl="bgShp" presStyleIdx="0" presStyleCnt="3"/>
      <dgm:spPr/>
    </dgm:pt>
    <dgm:pt modelId="{2660D34E-9CA3-4A0E-9894-349D7534E281}" type="pres">
      <dgm:prSet presAssocID="{D2AA2498-AA97-4643-B81D-15938D1734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CBC93B31-6025-4393-8A58-70EA56EFD170}" type="pres">
      <dgm:prSet presAssocID="{D2AA2498-AA97-4643-B81D-15938D1734F1}" presName="spaceRect" presStyleCnt="0"/>
      <dgm:spPr/>
    </dgm:pt>
    <dgm:pt modelId="{0DEE0E3E-F81E-403C-8C1C-47C8F6893E5F}" type="pres">
      <dgm:prSet presAssocID="{D2AA2498-AA97-4643-B81D-15938D1734F1}" presName="parTx" presStyleLbl="revTx" presStyleIdx="0" presStyleCnt="3">
        <dgm:presLayoutVars>
          <dgm:chMax val="0"/>
          <dgm:chPref val="0"/>
        </dgm:presLayoutVars>
      </dgm:prSet>
      <dgm:spPr/>
    </dgm:pt>
    <dgm:pt modelId="{C7A2546D-3FC9-4002-96D6-E49F19947348}" type="pres">
      <dgm:prSet presAssocID="{C53B3814-6DDA-44D2-83C2-3ECB7C85C6CF}" presName="sibTrans" presStyleCnt="0"/>
      <dgm:spPr/>
    </dgm:pt>
    <dgm:pt modelId="{B4C4015E-FDD8-42B0-A189-6C2204378A19}" type="pres">
      <dgm:prSet presAssocID="{08503BAF-8FFF-40D4-BEDD-CD348C3DDE36}" presName="compNode" presStyleCnt="0"/>
      <dgm:spPr/>
    </dgm:pt>
    <dgm:pt modelId="{F07492E3-2266-45EF-BC2B-959BD7C4D74D}" type="pres">
      <dgm:prSet presAssocID="{08503BAF-8FFF-40D4-BEDD-CD348C3DDE36}" presName="bgRect" presStyleLbl="bgShp" presStyleIdx="1" presStyleCnt="3"/>
      <dgm:spPr/>
    </dgm:pt>
    <dgm:pt modelId="{84C08776-4A12-48AA-A636-14E3CB42E104}" type="pres">
      <dgm:prSet presAssocID="{08503BAF-8FFF-40D4-BEDD-CD348C3DDE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F595826C-10AC-4F56-AF88-088D288EA16E}" type="pres">
      <dgm:prSet presAssocID="{08503BAF-8FFF-40D4-BEDD-CD348C3DDE36}" presName="spaceRect" presStyleCnt="0"/>
      <dgm:spPr/>
    </dgm:pt>
    <dgm:pt modelId="{051B9689-DF54-4B16-B96D-3A8FB5CC9EBF}" type="pres">
      <dgm:prSet presAssocID="{08503BAF-8FFF-40D4-BEDD-CD348C3DDE36}" presName="parTx" presStyleLbl="revTx" presStyleIdx="1" presStyleCnt="3">
        <dgm:presLayoutVars>
          <dgm:chMax val="0"/>
          <dgm:chPref val="0"/>
        </dgm:presLayoutVars>
      </dgm:prSet>
      <dgm:spPr/>
    </dgm:pt>
    <dgm:pt modelId="{C57E4F6D-1BA7-4BC1-98B0-86A0D76B5326}" type="pres">
      <dgm:prSet presAssocID="{7CE3077E-D7C0-45AC-8FBB-F8FD1C41F1BD}" presName="sibTrans" presStyleCnt="0"/>
      <dgm:spPr/>
    </dgm:pt>
    <dgm:pt modelId="{C1469C9B-E1D9-4778-B562-C9B6F7BC95EB}" type="pres">
      <dgm:prSet presAssocID="{91A805DC-A1FA-4209-A112-FCD10B4C78AF}" presName="compNode" presStyleCnt="0"/>
      <dgm:spPr/>
    </dgm:pt>
    <dgm:pt modelId="{9B9FDF5F-76B1-4FA9-83F6-0FFE9C1252B7}" type="pres">
      <dgm:prSet presAssocID="{91A805DC-A1FA-4209-A112-FCD10B4C78AF}" presName="bgRect" presStyleLbl="bgShp" presStyleIdx="2" presStyleCnt="3"/>
      <dgm:spPr/>
    </dgm:pt>
    <dgm:pt modelId="{2E67A623-51A8-4C6D-939F-5752C603A3A5}" type="pres">
      <dgm:prSet presAssocID="{91A805DC-A1FA-4209-A112-FCD10B4C78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BDB1C656-16F4-45FA-A9F6-DD3537809BB0}" type="pres">
      <dgm:prSet presAssocID="{91A805DC-A1FA-4209-A112-FCD10B4C78AF}" presName="spaceRect" presStyleCnt="0"/>
      <dgm:spPr/>
    </dgm:pt>
    <dgm:pt modelId="{E8918918-595C-4FB5-B096-C1D35AA15ACE}" type="pres">
      <dgm:prSet presAssocID="{91A805DC-A1FA-4209-A112-FCD10B4C78AF}" presName="parTx" presStyleLbl="revTx" presStyleIdx="2" presStyleCnt="3">
        <dgm:presLayoutVars>
          <dgm:chMax val="0"/>
          <dgm:chPref val="0"/>
        </dgm:presLayoutVars>
      </dgm:prSet>
      <dgm:spPr/>
    </dgm:pt>
  </dgm:ptLst>
  <dgm:cxnLst>
    <dgm:cxn modelId="{436E291F-12E4-45B2-BDA1-DAA040D077B9}" srcId="{00E76824-7D38-46AD-9F5B-EF98829D131C}" destId="{D2AA2498-AA97-4643-B81D-15938D1734F1}" srcOrd="0" destOrd="0" parTransId="{26F50F97-7160-4534-90FC-01B941B75FCE}" sibTransId="{C53B3814-6DDA-44D2-83C2-3ECB7C85C6CF}"/>
    <dgm:cxn modelId="{882DB223-DCB7-45FF-A808-F9CCC11D3D85}" type="presOf" srcId="{08503BAF-8FFF-40D4-BEDD-CD348C3DDE36}" destId="{051B9689-DF54-4B16-B96D-3A8FB5CC9EBF}" srcOrd="0" destOrd="0" presId="urn:microsoft.com/office/officeart/2018/2/layout/IconVerticalSolidList"/>
    <dgm:cxn modelId="{077EB83C-AA3A-49A0-9EBC-907527C722DE}" type="presOf" srcId="{91A805DC-A1FA-4209-A112-FCD10B4C78AF}" destId="{E8918918-595C-4FB5-B096-C1D35AA15ACE}" srcOrd="0" destOrd="0" presId="urn:microsoft.com/office/officeart/2018/2/layout/IconVerticalSolidList"/>
    <dgm:cxn modelId="{A617CC3F-ABC9-4C23-9674-D4FE52F74185}" type="presOf" srcId="{00E76824-7D38-46AD-9F5B-EF98829D131C}" destId="{8AC9D3B8-1214-4298-A3A5-EF30E2E41194}" srcOrd="0" destOrd="0" presId="urn:microsoft.com/office/officeart/2018/2/layout/IconVerticalSolidList"/>
    <dgm:cxn modelId="{03BAB94D-AEC7-491D-BF67-3B699DE93189}" srcId="{00E76824-7D38-46AD-9F5B-EF98829D131C}" destId="{91A805DC-A1FA-4209-A112-FCD10B4C78AF}" srcOrd="2" destOrd="0" parTransId="{7D069815-3610-4F21-BC53-2B462891A00C}" sibTransId="{A2880EE3-1D64-4767-9C11-623FE410EF19}"/>
    <dgm:cxn modelId="{62B53C58-2964-4C6B-B4A6-BE4DB919A48F}" type="presOf" srcId="{D2AA2498-AA97-4643-B81D-15938D1734F1}" destId="{0DEE0E3E-F81E-403C-8C1C-47C8F6893E5F}" srcOrd="0" destOrd="0" presId="urn:microsoft.com/office/officeart/2018/2/layout/IconVerticalSolidList"/>
    <dgm:cxn modelId="{C11CC3A0-4CA3-466A-9174-E9757E587E91}" srcId="{00E76824-7D38-46AD-9F5B-EF98829D131C}" destId="{08503BAF-8FFF-40D4-BEDD-CD348C3DDE36}" srcOrd="1" destOrd="0" parTransId="{3DADAEB7-E700-423B-B4BC-3523741CC4AE}" sibTransId="{7CE3077E-D7C0-45AC-8FBB-F8FD1C41F1BD}"/>
    <dgm:cxn modelId="{1EBFCF9E-61F5-4924-980D-88D55EC084C5}" type="presParOf" srcId="{8AC9D3B8-1214-4298-A3A5-EF30E2E41194}" destId="{DC79B8C8-C1DC-4CA1-9838-C34CDF7B7220}" srcOrd="0" destOrd="0" presId="urn:microsoft.com/office/officeart/2018/2/layout/IconVerticalSolidList"/>
    <dgm:cxn modelId="{5BB89107-E625-4FA1-9F87-71752E2B18E3}" type="presParOf" srcId="{DC79B8C8-C1DC-4CA1-9838-C34CDF7B7220}" destId="{A04FEB67-8ADE-4E12-BD22-E3D2EB55E1B2}" srcOrd="0" destOrd="0" presId="urn:microsoft.com/office/officeart/2018/2/layout/IconVerticalSolidList"/>
    <dgm:cxn modelId="{B76BE003-CA06-4810-B2E1-8EAE66E7A802}" type="presParOf" srcId="{DC79B8C8-C1DC-4CA1-9838-C34CDF7B7220}" destId="{2660D34E-9CA3-4A0E-9894-349D7534E281}" srcOrd="1" destOrd="0" presId="urn:microsoft.com/office/officeart/2018/2/layout/IconVerticalSolidList"/>
    <dgm:cxn modelId="{8CFBAEC8-0D5E-4CF7-AD18-19C9AB5A4637}" type="presParOf" srcId="{DC79B8C8-C1DC-4CA1-9838-C34CDF7B7220}" destId="{CBC93B31-6025-4393-8A58-70EA56EFD170}" srcOrd="2" destOrd="0" presId="urn:microsoft.com/office/officeart/2018/2/layout/IconVerticalSolidList"/>
    <dgm:cxn modelId="{BB1D65A4-F45C-48CD-B619-B781ACEF9EB3}" type="presParOf" srcId="{DC79B8C8-C1DC-4CA1-9838-C34CDF7B7220}" destId="{0DEE0E3E-F81E-403C-8C1C-47C8F6893E5F}" srcOrd="3" destOrd="0" presId="urn:microsoft.com/office/officeart/2018/2/layout/IconVerticalSolidList"/>
    <dgm:cxn modelId="{11927C64-875E-4EF9-9F53-134D57537732}" type="presParOf" srcId="{8AC9D3B8-1214-4298-A3A5-EF30E2E41194}" destId="{C7A2546D-3FC9-4002-96D6-E49F19947348}" srcOrd="1" destOrd="0" presId="urn:microsoft.com/office/officeart/2018/2/layout/IconVerticalSolidList"/>
    <dgm:cxn modelId="{D3DF3679-6DF9-42B2-A3B3-19906F03C587}" type="presParOf" srcId="{8AC9D3B8-1214-4298-A3A5-EF30E2E41194}" destId="{B4C4015E-FDD8-42B0-A189-6C2204378A19}" srcOrd="2" destOrd="0" presId="urn:microsoft.com/office/officeart/2018/2/layout/IconVerticalSolidList"/>
    <dgm:cxn modelId="{83759967-8751-4428-BDFC-B90EE65FBB48}" type="presParOf" srcId="{B4C4015E-FDD8-42B0-A189-6C2204378A19}" destId="{F07492E3-2266-45EF-BC2B-959BD7C4D74D}" srcOrd="0" destOrd="0" presId="urn:microsoft.com/office/officeart/2018/2/layout/IconVerticalSolidList"/>
    <dgm:cxn modelId="{2E635A98-94DD-43EF-9FAF-6594E3F25D02}" type="presParOf" srcId="{B4C4015E-FDD8-42B0-A189-6C2204378A19}" destId="{84C08776-4A12-48AA-A636-14E3CB42E104}" srcOrd="1" destOrd="0" presId="urn:microsoft.com/office/officeart/2018/2/layout/IconVerticalSolidList"/>
    <dgm:cxn modelId="{8A5EB65F-9E09-4BDE-A585-CC7705AF6995}" type="presParOf" srcId="{B4C4015E-FDD8-42B0-A189-6C2204378A19}" destId="{F595826C-10AC-4F56-AF88-088D288EA16E}" srcOrd="2" destOrd="0" presId="urn:microsoft.com/office/officeart/2018/2/layout/IconVerticalSolidList"/>
    <dgm:cxn modelId="{21E27DC2-7F61-4237-8DA6-C9CC8EF2CA2B}" type="presParOf" srcId="{B4C4015E-FDD8-42B0-A189-6C2204378A19}" destId="{051B9689-DF54-4B16-B96D-3A8FB5CC9EBF}" srcOrd="3" destOrd="0" presId="urn:microsoft.com/office/officeart/2018/2/layout/IconVerticalSolidList"/>
    <dgm:cxn modelId="{7937B82E-4043-4A33-9E22-96081D8A9DB7}" type="presParOf" srcId="{8AC9D3B8-1214-4298-A3A5-EF30E2E41194}" destId="{C57E4F6D-1BA7-4BC1-98B0-86A0D76B5326}" srcOrd="3" destOrd="0" presId="urn:microsoft.com/office/officeart/2018/2/layout/IconVerticalSolidList"/>
    <dgm:cxn modelId="{260795A7-BE5F-44BE-A0C9-E8E8ACD91B78}" type="presParOf" srcId="{8AC9D3B8-1214-4298-A3A5-EF30E2E41194}" destId="{C1469C9B-E1D9-4778-B562-C9B6F7BC95EB}" srcOrd="4" destOrd="0" presId="urn:microsoft.com/office/officeart/2018/2/layout/IconVerticalSolidList"/>
    <dgm:cxn modelId="{8BEC271A-04B4-4D36-B5D9-8B334EFC0507}" type="presParOf" srcId="{C1469C9B-E1D9-4778-B562-C9B6F7BC95EB}" destId="{9B9FDF5F-76B1-4FA9-83F6-0FFE9C1252B7}" srcOrd="0" destOrd="0" presId="urn:microsoft.com/office/officeart/2018/2/layout/IconVerticalSolidList"/>
    <dgm:cxn modelId="{50EE961A-4BF8-406F-9834-6284604F185D}" type="presParOf" srcId="{C1469C9B-E1D9-4778-B562-C9B6F7BC95EB}" destId="{2E67A623-51A8-4C6D-939F-5752C603A3A5}" srcOrd="1" destOrd="0" presId="urn:microsoft.com/office/officeart/2018/2/layout/IconVerticalSolidList"/>
    <dgm:cxn modelId="{047B6DD8-78CE-4DB4-9EB1-9E3142E4F1D3}" type="presParOf" srcId="{C1469C9B-E1D9-4778-B562-C9B6F7BC95EB}" destId="{BDB1C656-16F4-45FA-A9F6-DD3537809BB0}" srcOrd="2" destOrd="0" presId="urn:microsoft.com/office/officeart/2018/2/layout/IconVerticalSolidList"/>
    <dgm:cxn modelId="{EFE67DD4-FE48-452F-BDF4-780B631629F5}" type="presParOf" srcId="{C1469C9B-E1D9-4778-B562-C9B6F7BC95EB}" destId="{E8918918-595C-4FB5-B096-C1D35AA15A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AD16F2-3C59-4564-B78A-ABEE78FC80B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979630B-C736-49A9-8CB4-09980E745541}">
      <dgm:prSet/>
      <dgm:spPr/>
      <dgm:t>
        <a:bodyPr/>
        <a:lstStyle/>
        <a:p>
          <a:r>
            <a:rPr lang="en-US"/>
            <a:t>Initial risk assessment focused on potential objections from local landowners and biodiversity concerns</a:t>
          </a:r>
        </a:p>
      </dgm:t>
    </dgm:pt>
    <dgm:pt modelId="{A95286D4-2530-45CD-92B3-60A4708E695A}" type="parTrans" cxnId="{D14560C2-9330-4F57-8DBC-6C5C325BEFB1}">
      <dgm:prSet/>
      <dgm:spPr/>
      <dgm:t>
        <a:bodyPr/>
        <a:lstStyle/>
        <a:p>
          <a:endParaRPr lang="en-US"/>
        </a:p>
      </dgm:t>
    </dgm:pt>
    <dgm:pt modelId="{4B79576F-F173-4E57-BE9A-4D344E182A31}" type="sibTrans" cxnId="{D14560C2-9330-4F57-8DBC-6C5C325BEFB1}">
      <dgm:prSet/>
      <dgm:spPr/>
      <dgm:t>
        <a:bodyPr/>
        <a:lstStyle/>
        <a:p>
          <a:endParaRPr lang="en-US"/>
        </a:p>
      </dgm:t>
    </dgm:pt>
    <dgm:pt modelId="{4EFA7393-FE35-490D-A94C-ACD5F40CDA91}">
      <dgm:prSet/>
      <dgm:spPr/>
      <dgm:t>
        <a:bodyPr/>
        <a:lstStyle/>
        <a:p>
          <a:r>
            <a:rPr lang="en-US"/>
            <a:t>Location on an abandoned mine site minimized environmental and social risks</a:t>
          </a:r>
        </a:p>
      </dgm:t>
    </dgm:pt>
    <dgm:pt modelId="{DC316926-7E7B-4F32-8F60-A5E08CB81335}" type="parTrans" cxnId="{CCDFDCDF-711E-4CD7-B05E-AF0FA8A49F81}">
      <dgm:prSet/>
      <dgm:spPr/>
      <dgm:t>
        <a:bodyPr/>
        <a:lstStyle/>
        <a:p>
          <a:endParaRPr lang="en-US"/>
        </a:p>
      </dgm:t>
    </dgm:pt>
    <dgm:pt modelId="{47E982F8-4738-4D32-977F-6A265C5DC5DA}" type="sibTrans" cxnId="{CCDFDCDF-711E-4CD7-B05E-AF0FA8A49F81}">
      <dgm:prSet/>
      <dgm:spPr/>
      <dgm:t>
        <a:bodyPr/>
        <a:lstStyle/>
        <a:p>
          <a:endParaRPr lang="en-US"/>
        </a:p>
      </dgm:t>
    </dgm:pt>
    <dgm:pt modelId="{56862567-AE17-473B-A101-C3205285D046}" type="pres">
      <dgm:prSet presAssocID="{8DAD16F2-3C59-4564-B78A-ABEE78FC80BE}" presName="root" presStyleCnt="0">
        <dgm:presLayoutVars>
          <dgm:dir/>
          <dgm:resizeHandles val="exact"/>
        </dgm:presLayoutVars>
      </dgm:prSet>
      <dgm:spPr/>
    </dgm:pt>
    <dgm:pt modelId="{73479251-7949-471C-B1FF-23BCA17F53AF}" type="pres">
      <dgm:prSet presAssocID="{E979630B-C736-49A9-8CB4-09980E745541}" presName="compNode" presStyleCnt="0"/>
      <dgm:spPr/>
    </dgm:pt>
    <dgm:pt modelId="{8D955271-5C56-4ABF-BCAD-3C4D9622D755}" type="pres">
      <dgm:prSet presAssocID="{E979630B-C736-49A9-8CB4-09980E745541}" presName="bgRect" presStyleLbl="bgShp" presStyleIdx="0" presStyleCnt="2"/>
      <dgm:spPr/>
    </dgm:pt>
    <dgm:pt modelId="{2CF4ADC6-D9E8-4B30-9034-6F78C1D5611E}" type="pres">
      <dgm:prSet presAssocID="{E979630B-C736-49A9-8CB4-09980E7455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8C8F41A2-F30F-4C57-B00D-B6383F80A1C4}" type="pres">
      <dgm:prSet presAssocID="{E979630B-C736-49A9-8CB4-09980E745541}" presName="spaceRect" presStyleCnt="0"/>
      <dgm:spPr/>
    </dgm:pt>
    <dgm:pt modelId="{99E40345-740F-4DC1-A7EA-BFCB845B460B}" type="pres">
      <dgm:prSet presAssocID="{E979630B-C736-49A9-8CB4-09980E745541}" presName="parTx" presStyleLbl="revTx" presStyleIdx="0" presStyleCnt="2">
        <dgm:presLayoutVars>
          <dgm:chMax val="0"/>
          <dgm:chPref val="0"/>
        </dgm:presLayoutVars>
      </dgm:prSet>
      <dgm:spPr/>
    </dgm:pt>
    <dgm:pt modelId="{7E8AE83B-ECD5-4AF4-BB9B-C97D9DB7C1AD}" type="pres">
      <dgm:prSet presAssocID="{4B79576F-F173-4E57-BE9A-4D344E182A31}" presName="sibTrans" presStyleCnt="0"/>
      <dgm:spPr/>
    </dgm:pt>
    <dgm:pt modelId="{DB981C51-2075-4442-96BD-DB6A210E9A26}" type="pres">
      <dgm:prSet presAssocID="{4EFA7393-FE35-490D-A94C-ACD5F40CDA91}" presName="compNode" presStyleCnt="0"/>
      <dgm:spPr/>
    </dgm:pt>
    <dgm:pt modelId="{9DC26CC2-4A46-44AD-AB80-7A2AF46540AB}" type="pres">
      <dgm:prSet presAssocID="{4EFA7393-FE35-490D-A94C-ACD5F40CDA91}" presName="bgRect" presStyleLbl="bgShp" presStyleIdx="1" presStyleCnt="2"/>
      <dgm:spPr/>
    </dgm:pt>
    <dgm:pt modelId="{2CB8C75D-6E67-4346-A544-CAB96EE4CBA3}" type="pres">
      <dgm:prSet presAssocID="{4EFA7393-FE35-490D-A94C-ACD5F40CDA9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9B7962D1-D79C-43B4-99A6-90B6E122048A}" type="pres">
      <dgm:prSet presAssocID="{4EFA7393-FE35-490D-A94C-ACD5F40CDA91}" presName="spaceRect" presStyleCnt="0"/>
      <dgm:spPr/>
    </dgm:pt>
    <dgm:pt modelId="{FFA83D6E-D1CD-49C8-9024-7FB2D4B262C7}" type="pres">
      <dgm:prSet presAssocID="{4EFA7393-FE35-490D-A94C-ACD5F40CDA91}" presName="parTx" presStyleLbl="revTx" presStyleIdx="1" presStyleCnt="2">
        <dgm:presLayoutVars>
          <dgm:chMax val="0"/>
          <dgm:chPref val="0"/>
        </dgm:presLayoutVars>
      </dgm:prSet>
      <dgm:spPr/>
    </dgm:pt>
  </dgm:ptLst>
  <dgm:cxnLst>
    <dgm:cxn modelId="{3F752201-9E42-4907-BE0E-81BBEB23AB7E}" type="presOf" srcId="{4EFA7393-FE35-490D-A94C-ACD5F40CDA91}" destId="{FFA83D6E-D1CD-49C8-9024-7FB2D4B262C7}" srcOrd="0" destOrd="0" presId="urn:microsoft.com/office/officeart/2018/2/layout/IconVerticalSolidList"/>
    <dgm:cxn modelId="{F9AF196B-552C-46ED-AF64-C769AA7CDDF0}" type="presOf" srcId="{8DAD16F2-3C59-4564-B78A-ABEE78FC80BE}" destId="{56862567-AE17-473B-A101-C3205285D046}" srcOrd="0" destOrd="0" presId="urn:microsoft.com/office/officeart/2018/2/layout/IconVerticalSolidList"/>
    <dgm:cxn modelId="{F41C7B8C-3CAF-45AE-9C9B-6CC1EC274EE8}" type="presOf" srcId="{E979630B-C736-49A9-8CB4-09980E745541}" destId="{99E40345-740F-4DC1-A7EA-BFCB845B460B}" srcOrd="0" destOrd="0" presId="urn:microsoft.com/office/officeart/2018/2/layout/IconVerticalSolidList"/>
    <dgm:cxn modelId="{D14560C2-9330-4F57-8DBC-6C5C325BEFB1}" srcId="{8DAD16F2-3C59-4564-B78A-ABEE78FC80BE}" destId="{E979630B-C736-49A9-8CB4-09980E745541}" srcOrd="0" destOrd="0" parTransId="{A95286D4-2530-45CD-92B3-60A4708E695A}" sibTransId="{4B79576F-F173-4E57-BE9A-4D344E182A31}"/>
    <dgm:cxn modelId="{CCDFDCDF-711E-4CD7-B05E-AF0FA8A49F81}" srcId="{8DAD16F2-3C59-4564-B78A-ABEE78FC80BE}" destId="{4EFA7393-FE35-490D-A94C-ACD5F40CDA91}" srcOrd="1" destOrd="0" parTransId="{DC316926-7E7B-4F32-8F60-A5E08CB81335}" sibTransId="{47E982F8-4738-4D32-977F-6A265C5DC5DA}"/>
    <dgm:cxn modelId="{489254D1-7968-4B08-8F76-E989405CD813}" type="presParOf" srcId="{56862567-AE17-473B-A101-C3205285D046}" destId="{73479251-7949-471C-B1FF-23BCA17F53AF}" srcOrd="0" destOrd="0" presId="urn:microsoft.com/office/officeart/2018/2/layout/IconVerticalSolidList"/>
    <dgm:cxn modelId="{1CB61BA9-1AAA-4A7E-AEB3-246C99B68CEA}" type="presParOf" srcId="{73479251-7949-471C-B1FF-23BCA17F53AF}" destId="{8D955271-5C56-4ABF-BCAD-3C4D9622D755}" srcOrd="0" destOrd="0" presId="urn:microsoft.com/office/officeart/2018/2/layout/IconVerticalSolidList"/>
    <dgm:cxn modelId="{40087EB8-8A5E-4D41-9BCF-C6FC843C69E5}" type="presParOf" srcId="{73479251-7949-471C-B1FF-23BCA17F53AF}" destId="{2CF4ADC6-D9E8-4B30-9034-6F78C1D5611E}" srcOrd="1" destOrd="0" presId="urn:microsoft.com/office/officeart/2018/2/layout/IconVerticalSolidList"/>
    <dgm:cxn modelId="{454C1AF0-FCF0-4B97-BB64-E55BE0EC8795}" type="presParOf" srcId="{73479251-7949-471C-B1FF-23BCA17F53AF}" destId="{8C8F41A2-F30F-4C57-B00D-B6383F80A1C4}" srcOrd="2" destOrd="0" presId="urn:microsoft.com/office/officeart/2018/2/layout/IconVerticalSolidList"/>
    <dgm:cxn modelId="{DAF6A5C5-5BFC-4020-B93B-D5862A4CD12A}" type="presParOf" srcId="{73479251-7949-471C-B1FF-23BCA17F53AF}" destId="{99E40345-740F-4DC1-A7EA-BFCB845B460B}" srcOrd="3" destOrd="0" presId="urn:microsoft.com/office/officeart/2018/2/layout/IconVerticalSolidList"/>
    <dgm:cxn modelId="{5476601A-D4DB-43BE-A8AC-8D69158409A6}" type="presParOf" srcId="{56862567-AE17-473B-A101-C3205285D046}" destId="{7E8AE83B-ECD5-4AF4-BB9B-C97D9DB7C1AD}" srcOrd="1" destOrd="0" presId="urn:microsoft.com/office/officeart/2018/2/layout/IconVerticalSolidList"/>
    <dgm:cxn modelId="{4FEA58CC-49E5-4A5D-9DC2-3A78DB31DFA9}" type="presParOf" srcId="{56862567-AE17-473B-A101-C3205285D046}" destId="{DB981C51-2075-4442-96BD-DB6A210E9A26}" srcOrd="2" destOrd="0" presId="urn:microsoft.com/office/officeart/2018/2/layout/IconVerticalSolidList"/>
    <dgm:cxn modelId="{8F78547C-CC9F-4D9D-9393-979C4055FA4F}" type="presParOf" srcId="{DB981C51-2075-4442-96BD-DB6A210E9A26}" destId="{9DC26CC2-4A46-44AD-AB80-7A2AF46540AB}" srcOrd="0" destOrd="0" presId="urn:microsoft.com/office/officeart/2018/2/layout/IconVerticalSolidList"/>
    <dgm:cxn modelId="{8CBD1B52-ECD1-4529-B55B-08B59B5B1A52}" type="presParOf" srcId="{DB981C51-2075-4442-96BD-DB6A210E9A26}" destId="{2CB8C75D-6E67-4346-A544-CAB96EE4CBA3}" srcOrd="1" destOrd="0" presId="urn:microsoft.com/office/officeart/2018/2/layout/IconVerticalSolidList"/>
    <dgm:cxn modelId="{9FA7CFCB-7FF4-40F6-817F-BD59196417A2}" type="presParOf" srcId="{DB981C51-2075-4442-96BD-DB6A210E9A26}" destId="{9B7962D1-D79C-43B4-99A6-90B6E122048A}" srcOrd="2" destOrd="0" presId="urn:microsoft.com/office/officeart/2018/2/layout/IconVerticalSolidList"/>
    <dgm:cxn modelId="{6A8C25EF-8CF8-449D-A570-844091695E29}" type="presParOf" srcId="{DB981C51-2075-4442-96BD-DB6A210E9A26}" destId="{FFA83D6E-D1CD-49C8-9024-7FB2D4B262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EF6491-B888-4A0B-A9D2-08A8BC1A78C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E5E92B-C25F-4077-BA37-CF7539B6CC9A}">
      <dgm:prSet/>
      <dgm:spPr/>
      <dgm:t>
        <a:bodyPr/>
        <a:lstStyle/>
        <a:p>
          <a:r>
            <a:rPr lang="en-US"/>
            <a:t>Equipment sourced from international suppliers like First Solar , SMA , and NEXTracker</a:t>
          </a:r>
        </a:p>
      </dgm:t>
    </dgm:pt>
    <dgm:pt modelId="{BE100402-15CE-4EBD-B5F5-EB39C527E8F6}" type="parTrans" cxnId="{CBCEB19F-E009-4B89-BDBF-1B6AA486EFA0}">
      <dgm:prSet/>
      <dgm:spPr/>
      <dgm:t>
        <a:bodyPr/>
        <a:lstStyle/>
        <a:p>
          <a:endParaRPr lang="en-US"/>
        </a:p>
      </dgm:t>
    </dgm:pt>
    <dgm:pt modelId="{576A2249-1C54-4E11-84C8-B4E420B4CA8D}" type="sibTrans" cxnId="{CBCEB19F-E009-4B89-BDBF-1B6AA486EFA0}">
      <dgm:prSet/>
      <dgm:spPr/>
      <dgm:t>
        <a:bodyPr/>
        <a:lstStyle/>
        <a:p>
          <a:endParaRPr lang="en-US"/>
        </a:p>
      </dgm:t>
    </dgm:pt>
    <dgm:pt modelId="{35ACE0F1-118D-4477-B7A8-B079B8C855FD}">
      <dgm:prSet/>
      <dgm:spPr/>
      <dgm:t>
        <a:bodyPr/>
        <a:lstStyle/>
        <a:p>
          <a:r>
            <a:rPr lang="en-US"/>
            <a:t>Foreign exchange financial risk introduced additional complexities for project financing</a:t>
          </a:r>
        </a:p>
      </dgm:t>
    </dgm:pt>
    <dgm:pt modelId="{2F82DCE4-0CFD-40B1-925E-CBF2C1E6934C}" type="parTrans" cxnId="{54824E40-5E19-44C1-8902-142206EABBEC}">
      <dgm:prSet/>
      <dgm:spPr/>
      <dgm:t>
        <a:bodyPr/>
        <a:lstStyle/>
        <a:p>
          <a:endParaRPr lang="en-US"/>
        </a:p>
      </dgm:t>
    </dgm:pt>
    <dgm:pt modelId="{3174B896-9C6D-4EEB-BBFF-5981FB522AC8}" type="sibTrans" cxnId="{54824E40-5E19-44C1-8902-142206EABBEC}">
      <dgm:prSet/>
      <dgm:spPr/>
      <dgm:t>
        <a:bodyPr/>
        <a:lstStyle/>
        <a:p>
          <a:endParaRPr lang="en-US"/>
        </a:p>
      </dgm:t>
    </dgm:pt>
    <dgm:pt modelId="{2251AF79-FCB5-4B0C-B4B7-7F4999B0E9D7}">
      <dgm:prSet/>
      <dgm:spPr/>
      <dgm:t>
        <a:bodyPr/>
        <a:lstStyle/>
        <a:p>
          <a:r>
            <a:rPr lang="en-US"/>
            <a:t>Inexperienced teams heightened risks due to uncertainty in costs and lack of historical data on similar projects</a:t>
          </a:r>
        </a:p>
      </dgm:t>
    </dgm:pt>
    <dgm:pt modelId="{E2FCD4D5-264D-4C32-A0F1-FD25D9D2BD5C}" type="parTrans" cxnId="{DC314F6C-7C3D-48FE-B6CB-F24BAA0F206D}">
      <dgm:prSet/>
      <dgm:spPr/>
      <dgm:t>
        <a:bodyPr/>
        <a:lstStyle/>
        <a:p>
          <a:endParaRPr lang="en-US"/>
        </a:p>
      </dgm:t>
    </dgm:pt>
    <dgm:pt modelId="{5814BD23-A7DF-4384-94E7-EA3FB4897875}" type="sibTrans" cxnId="{DC314F6C-7C3D-48FE-B6CB-F24BAA0F206D}">
      <dgm:prSet/>
      <dgm:spPr/>
      <dgm:t>
        <a:bodyPr/>
        <a:lstStyle/>
        <a:p>
          <a:endParaRPr lang="en-US"/>
        </a:p>
      </dgm:t>
    </dgm:pt>
    <dgm:pt modelId="{1AAEC317-0A01-41B3-98B6-1E1F24F4C44C}" type="pres">
      <dgm:prSet presAssocID="{0BEF6491-B888-4A0B-A9D2-08A8BC1A78C3}" presName="root" presStyleCnt="0">
        <dgm:presLayoutVars>
          <dgm:dir/>
          <dgm:resizeHandles val="exact"/>
        </dgm:presLayoutVars>
      </dgm:prSet>
      <dgm:spPr/>
    </dgm:pt>
    <dgm:pt modelId="{00C1BF32-D27B-4B34-AA8C-D448C839AA4A}" type="pres">
      <dgm:prSet presAssocID="{4EE5E92B-C25F-4077-BA37-CF7539B6CC9A}" presName="compNode" presStyleCnt="0"/>
      <dgm:spPr/>
    </dgm:pt>
    <dgm:pt modelId="{43AC7702-D706-454E-B02C-ED51E4CE0F7A}" type="pres">
      <dgm:prSet presAssocID="{4EE5E92B-C25F-4077-BA37-CF7539B6CC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CD459CFE-0BFC-4540-AFEE-5BAC79AD663F}" type="pres">
      <dgm:prSet presAssocID="{4EE5E92B-C25F-4077-BA37-CF7539B6CC9A}" presName="spaceRect" presStyleCnt="0"/>
      <dgm:spPr/>
    </dgm:pt>
    <dgm:pt modelId="{D7DB1C36-75B9-4652-846A-B4EECF658966}" type="pres">
      <dgm:prSet presAssocID="{4EE5E92B-C25F-4077-BA37-CF7539B6CC9A}" presName="textRect" presStyleLbl="revTx" presStyleIdx="0" presStyleCnt="3">
        <dgm:presLayoutVars>
          <dgm:chMax val="1"/>
          <dgm:chPref val="1"/>
        </dgm:presLayoutVars>
      </dgm:prSet>
      <dgm:spPr/>
    </dgm:pt>
    <dgm:pt modelId="{5E1B1F9F-6350-49CA-AA50-E1D1BCECF3B8}" type="pres">
      <dgm:prSet presAssocID="{576A2249-1C54-4E11-84C8-B4E420B4CA8D}" presName="sibTrans" presStyleCnt="0"/>
      <dgm:spPr/>
    </dgm:pt>
    <dgm:pt modelId="{0690FA5F-C6A7-441D-80DD-3B997E7D301B}" type="pres">
      <dgm:prSet presAssocID="{35ACE0F1-118D-4477-B7A8-B079B8C855FD}" presName="compNode" presStyleCnt="0"/>
      <dgm:spPr/>
    </dgm:pt>
    <dgm:pt modelId="{6E845C9B-6A82-488A-A5FD-4D465E8D7062}" type="pres">
      <dgm:prSet presAssocID="{35ACE0F1-118D-4477-B7A8-B079B8C855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5C33AD4E-B027-4462-A3EA-31F3282A3111}" type="pres">
      <dgm:prSet presAssocID="{35ACE0F1-118D-4477-B7A8-B079B8C855FD}" presName="spaceRect" presStyleCnt="0"/>
      <dgm:spPr/>
    </dgm:pt>
    <dgm:pt modelId="{524CA005-F0EF-4A30-A381-D5F5B0887771}" type="pres">
      <dgm:prSet presAssocID="{35ACE0F1-118D-4477-B7A8-B079B8C855FD}" presName="textRect" presStyleLbl="revTx" presStyleIdx="1" presStyleCnt="3">
        <dgm:presLayoutVars>
          <dgm:chMax val="1"/>
          <dgm:chPref val="1"/>
        </dgm:presLayoutVars>
      </dgm:prSet>
      <dgm:spPr/>
    </dgm:pt>
    <dgm:pt modelId="{70805F71-9752-4714-87DB-0BBE5DB09E56}" type="pres">
      <dgm:prSet presAssocID="{3174B896-9C6D-4EEB-BBFF-5981FB522AC8}" presName="sibTrans" presStyleCnt="0"/>
      <dgm:spPr/>
    </dgm:pt>
    <dgm:pt modelId="{345F95D0-7207-4E29-82F9-16EBACE5EEA8}" type="pres">
      <dgm:prSet presAssocID="{2251AF79-FCB5-4B0C-B4B7-7F4999B0E9D7}" presName="compNode" presStyleCnt="0"/>
      <dgm:spPr/>
    </dgm:pt>
    <dgm:pt modelId="{4361438E-FEE2-4A04-BEF8-138517B3E1D5}" type="pres">
      <dgm:prSet presAssocID="{2251AF79-FCB5-4B0C-B4B7-7F4999B0E9D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399DC64E-6B21-4B89-8FE2-2065C2A047B9}" type="pres">
      <dgm:prSet presAssocID="{2251AF79-FCB5-4B0C-B4B7-7F4999B0E9D7}" presName="spaceRect" presStyleCnt="0"/>
      <dgm:spPr/>
    </dgm:pt>
    <dgm:pt modelId="{CBCEB6C1-7474-415D-8F6C-82828DA7A1DA}" type="pres">
      <dgm:prSet presAssocID="{2251AF79-FCB5-4B0C-B4B7-7F4999B0E9D7}" presName="textRect" presStyleLbl="revTx" presStyleIdx="2" presStyleCnt="3">
        <dgm:presLayoutVars>
          <dgm:chMax val="1"/>
          <dgm:chPref val="1"/>
        </dgm:presLayoutVars>
      </dgm:prSet>
      <dgm:spPr/>
    </dgm:pt>
  </dgm:ptLst>
  <dgm:cxnLst>
    <dgm:cxn modelId="{54824E40-5E19-44C1-8902-142206EABBEC}" srcId="{0BEF6491-B888-4A0B-A9D2-08A8BC1A78C3}" destId="{35ACE0F1-118D-4477-B7A8-B079B8C855FD}" srcOrd="1" destOrd="0" parTransId="{2F82DCE4-0CFD-40B1-925E-CBF2C1E6934C}" sibTransId="{3174B896-9C6D-4EEB-BBFF-5981FB522AC8}"/>
    <dgm:cxn modelId="{99366659-2670-4448-8491-714078DBA899}" type="presOf" srcId="{4EE5E92B-C25F-4077-BA37-CF7539B6CC9A}" destId="{D7DB1C36-75B9-4652-846A-B4EECF658966}" srcOrd="0" destOrd="0" presId="urn:microsoft.com/office/officeart/2018/2/layout/IconLabelList"/>
    <dgm:cxn modelId="{DC314F6C-7C3D-48FE-B6CB-F24BAA0F206D}" srcId="{0BEF6491-B888-4A0B-A9D2-08A8BC1A78C3}" destId="{2251AF79-FCB5-4B0C-B4B7-7F4999B0E9D7}" srcOrd="2" destOrd="0" parTransId="{E2FCD4D5-264D-4C32-A0F1-FD25D9D2BD5C}" sibTransId="{5814BD23-A7DF-4384-94E7-EA3FB4897875}"/>
    <dgm:cxn modelId="{F09A7279-E5F7-429C-809F-9A66246A73F7}" type="presOf" srcId="{35ACE0F1-118D-4477-B7A8-B079B8C855FD}" destId="{524CA005-F0EF-4A30-A381-D5F5B0887771}" srcOrd="0" destOrd="0" presId="urn:microsoft.com/office/officeart/2018/2/layout/IconLabelList"/>
    <dgm:cxn modelId="{EACE9B81-6172-4BF0-9ED0-C1924F34CE15}" type="presOf" srcId="{0BEF6491-B888-4A0B-A9D2-08A8BC1A78C3}" destId="{1AAEC317-0A01-41B3-98B6-1E1F24F4C44C}" srcOrd="0" destOrd="0" presId="urn:microsoft.com/office/officeart/2018/2/layout/IconLabelList"/>
    <dgm:cxn modelId="{CBCEB19F-E009-4B89-BDBF-1B6AA486EFA0}" srcId="{0BEF6491-B888-4A0B-A9D2-08A8BC1A78C3}" destId="{4EE5E92B-C25F-4077-BA37-CF7539B6CC9A}" srcOrd="0" destOrd="0" parTransId="{BE100402-15CE-4EBD-B5F5-EB39C527E8F6}" sibTransId="{576A2249-1C54-4E11-84C8-B4E420B4CA8D}"/>
    <dgm:cxn modelId="{4B18AAA7-8652-4CA4-B30C-8D7B5161F988}" type="presOf" srcId="{2251AF79-FCB5-4B0C-B4B7-7F4999B0E9D7}" destId="{CBCEB6C1-7474-415D-8F6C-82828DA7A1DA}" srcOrd="0" destOrd="0" presId="urn:microsoft.com/office/officeart/2018/2/layout/IconLabelList"/>
    <dgm:cxn modelId="{590FFEE8-09E1-46EC-886E-00D8A54E592B}" type="presParOf" srcId="{1AAEC317-0A01-41B3-98B6-1E1F24F4C44C}" destId="{00C1BF32-D27B-4B34-AA8C-D448C839AA4A}" srcOrd="0" destOrd="0" presId="urn:microsoft.com/office/officeart/2018/2/layout/IconLabelList"/>
    <dgm:cxn modelId="{DFE121D6-2D37-4AA7-A05D-F478737EE14D}" type="presParOf" srcId="{00C1BF32-D27B-4B34-AA8C-D448C839AA4A}" destId="{43AC7702-D706-454E-B02C-ED51E4CE0F7A}" srcOrd="0" destOrd="0" presId="urn:microsoft.com/office/officeart/2018/2/layout/IconLabelList"/>
    <dgm:cxn modelId="{F95776E4-2F6B-4778-B0A6-0D621C194D82}" type="presParOf" srcId="{00C1BF32-D27B-4B34-AA8C-D448C839AA4A}" destId="{CD459CFE-0BFC-4540-AFEE-5BAC79AD663F}" srcOrd="1" destOrd="0" presId="urn:microsoft.com/office/officeart/2018/2/layout/IconLabelList"/>
    <dgm:cxn modelId="{3AE356BF-7C20-4A52-A633-D3C077606ADA}" type="presParOf" srcId="{00C1BF32-D27B-4B34-AA8C-D448C839AA4A}" destId="{D7DB1C36-75B9-4652-846A-B4EECF658966}" srcOrd="2" destOrd="0" presId="urn:microsoft.com/office/officeart/2018/2/layout/IconLabelList"/>
    <dgm:cxn modelId="{BA8D92AA-A863-41A3-9AB5-5DC937AB7FBE}" type="presParOf" srcId="{1AAEC317-0A01-41B3-98B6-1E1F24F4C44C}" destId="{5E1B1F9F-6350-49CA-AA50-E1D1BCECF3B8}" srcOrd="1" destOrd="0" presId="urn:microsoft.com/office/officeart/2018/2/layout/IconLabelList"/>
    <dgm:cxn modelId="{52DCE0B4-1FB9-4CF7-AE07-15B72D6AABAA}" type="presParOf" srcId="{1AAEC317-0A01-41B3-98B6-1E1F24F4C44C}" destId="{0690FA5F-C6A7-441D-80DD-3B997E7D301B}" srcOrd="2" destOrd="0" presId="urn:microsoft.com/office/officeart/2018/2/layout/IconLabelList"/>
    <dgm:cxn modelId="{DEA087DF-35F5-4AD2-AA39-AA2AD08F98F6}" type="presParOf" srcId="{0690FA5F-C6A7-441D-80DD-3B997E7D301B}" destId="{6E845C9B-6A82-488A-A5FD-4D465E8D7062}" srcOrd="0" destOrd="0" presId="urn:microsoft.com/office/officeart/2018/2/layout/IconLabelList"/>
    <dgm:cxn modelId="{65616672-5E2A-49B5-B326-073F036A7D90}" type="presParOf" srcId="{0690FA5F-C6A7-441D-80DD-3B997E7D301B}" destId="{5C33AD4E-B027-4462-A3EA-31F3282A3111}" srcOrd="1" destOrd="0" presId="urn:microsoft.com/office/officeart/2018/2/layout/IconLabelList"/>
    <dgm:cxn modelId="{CBEDC6D5-FEFD-47D0-8C74-02C9A4EB3AEB}" type="presParOf" srcId="{0690FA5F-C6A7-441D-80DD-3B997E7D301B}" destId="{524CA005-F0EF-4A30-A381-D5F5B0887771}" srcOrd="2" destOrd="0" presId="urn:microsoft.com/office/officeart/2018/2/layout/IconLabelList"/>
    <dgm:cxn modelId="{494AB860-C7E7-4CAC-B90F-55F0996E2989}" type="presParOf" srcId="{1AAEC317-0A01-41B3-98B6-1E1F24F4C44C}" destId="{70805F71-9752-4714-87DB-0BBE5DB09E56}" srcOrd="3" destOrd="0" presId="urn:microsoft.com/office/officeart/2018/2/layout/IconLabelList"/>
    <dgm:cxn modelId="{E24EF713-43C8-467D-8A1B-6DF4A4B8EFDB}" type="presParOf" srcId="{1AAEC317-0A01-41B3-98B6-1E1F24F4C44C}" destId="{345F95D0-7207-4E29-82F9-16EBACE5EEA8}" srcOrd="4" destOrd="0" presId="urn:microsoft.com/office/officeart/2018/2/layout/IconLabelList"/>
    <dgm:cxn modelId="{EB947850-2D44-499C-89F6-1D8A3ED8160C}" type="presParOf" srcId="{345F95D0-7207-4E29-82F9-16EBACE5EEA8}" destId="{4361438E-FEE2-4A04-BEF8-138517B3E1D5}" srcOrd="0" destOrd="0" presId="urn:microsoft.com/office/officeart/2018/2/layout/IconLabelList"/>
    <dgm:cxn modelId="{8BF6574D-501F-4444-AF1E-FEAF463001CE}" type="presParOf" srcId="{345F95D0-7207-4E29-82F9-16EBACE5EEA8}" destId="{399DC64E-6B21-4B89-8FE2-2065C2A047B9}" srcOrd="1" destOrd="0" presId="urn:microsoft.com/office/officeart/2018/2/layout/IconLabelList"/>
    <dgm:cxn modelId="{A86063E5-31BB-4B00-A3B5-01181435EE7D}" type="presParOf" srcId="{345F95D0-7207-4E29-82F9-16EBACE5EEA8}" destId="{CBCEB6C1-7474-415D-8F6C-82828DA7A1D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15AEFE2-2478-43A2-BC35-0A8A4904A747}"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8892AC-B7D9-4302-B429-86876F85572D}">
      <dgm:prSet/>
      <dgm:spPr/>
      <dgm:t>
        <a:bodyPr/>
        <a:lstStyle/>
        <a:p>
          <a:pPr>
            <a:lnSpc>
              <a:spcPct val="100000"/>
            </a:lnSpc>
          </a:pPr>
          <a:r>
            <a:rPr lang="en-US"/>
            <a:t>Grid connection providers often being government entities resulted in non-negotiable terms on price and connection timing</a:t>
          </a:r>
        </a:p>
      </dgm:t>
    </dgm:pt>
    <dgm:pt modelId="{1470ECF7-7B52-4543-87E5-B0207340658B}" type="parTrans" cxnId="{2C0FA4F3-D82B-4140-B392-4DFD12098C91}">
      <dgm:prSet/>
      <dgm:spPr/>
      <dgm:t>
        <a:bodyPr/>
        <a:lstStyle/>
        <a:p>
          <a:endParaRPr lang="en-US"/>
        </a:p>
      </dgm:t>
    </dgm:pt>
    <dgm:pt modelId="{43A679C4-7B96-497F-B744-3840BC1C1F16}" type="sibTrans" cxnId="{2C0FA4F3-D82B-4140-B392-4DFD12098C91}">
      <dgm:prSet/>
      <dgm:spPr/>
      <dgm:t>
        <a:bodyPr/>
        <a:lstStyle/>
        <a:p>
          <a:endParaRPr lang="en-US"/>
        </a:p>
      </dgm:t>
    </dgm:pt>
    <dgm:pt modelId="{341757E2-F341-4750-92E1-9439A83AD7B4}">
      <dgm:prSet/>
      <dgm:spPr/>
      <dgm:t>
        <a:bodyPr/>
        <a:lstStyle/>
        <a:p>
          <a:pPr>
            <a:lnSpc>
              <a:spcPct val="100000"/>
            </a:lnSpc>
          </a:pPr>
          <a:r>
            <a:rPr lang="en-US"/>
            <a:t>Grid connection was identified as the longest and riskiest part of the project</a:t>
          </a:r>
        </a:p>
      </dgm:t>
    </dgm:pt>
    <dgm:pt modelId="{F429DC5C-8C04-42A0-ABC4-9BBC50F430CD}" type="parTrans" cxnId="{222AF930-4AA2-4A16-8A19-2C81323845AB}">
      <dgm:prSet/>
      <dgm:spPr/>
      <dgm:t>
        <a:bodyPr/>
        <a:lstStyle/>
        <a:p>
          <a:endParaRPr lang="en-US"/>
        </a:p>
      </dgm:t>
    </dgm:pt>
    <dgm:pt modelId="{37FBF994-0307-4B29-A659-88FDD8F6C2E6}" type="sibTrans" cxnId="{222AF930-4AA2-4A16-8A19-2C81323845AB}">
      <dgm:prSet/>
      <dgm:spPr/>
      <dgm:t>
        <a:bodyPr/>
        <a:lstStyle/>
        <a:p>
          <a:endParaRPr lang="en-US"/>
        </a:p>
      </dgm:t>
    </dgm:pt>
    <dgm:pt modelId="{8C98E9D9-AE7D-433C-A507-C8D62A17BA98}" type="pres">
      <dgm:prSet presAssocID="{415AEFE2-2478-43A2-BC35-0A8A4904A747}" presName="root" presStyleCnt="0">
        <dgm:presLayoutVars>
          <dgm:dir/>
          <dgm:resizeHandles val="exact"/>
        </dgm:presLayoutVars>
      </dgm:prSet>
      <dgm:spPr/>
    </dgm:pt>
    <dgm:pt modelId="{4E945F10-F38B-4DFB-B579-90C1C0B89DDA}" type="pres">
      <dgm:prSet presAssocID="{9F8892AC-B7D9-4302-B429-86876F85572D}" presName="compNode" presStyleCnt="0"/>
      <dgm:spPr/>
    </dgm:pt>
    <dgm:pt modelId="{E6C54097-19B8-4AFB-B3F6-50A98E078D24}" type="pres">
      <dgm:prSet presAssocID="{9F8892AC-B7D9-4302-B429-86876F85572D}" presName="bgRect" presStyleLbl="bgShp" presStyleIdx="0" presStyleCnt="2"/>
      <dgm:spPr/>
    </dgm:pt>
    <dgm:pt modelId="{7F568861-F76F-4A8D-A1A2-EF93C75EC70F}" type="pres">
      <dgm:prSet presAssocID="{9F8892AC-B7D9-4302-B429-86876F8557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DF03C2C0-B3F5-4A28-AC2C-E2534E6B9D6D}" type="pres">
      <dgm:prSet presAssocID="{9F8892AC-B7D9-4302-B429-86876F85572D}" presName="spaceRect" presStyleCnt="0"/>
      <dgm:spPr/>
    </dgm:pt>
    <dgm:pt modelId="{2C49B614-BEA3-464E-8BCE-DCAE7543415F}" type="pres">
      <dgm:prSet presAssocID="{9F8892AC-B7D9-4302-B429-86876F85572D}" presName="parTx" presStyleLbl="revTx" presStyleIdx="0" presStyleCnt="2">
        <dgm:presLayoutVars>
          <dgm:chMax val="0"/>
          <dgm:chPref val="0"/>
        </dgm:presLayoutVars>
      </dgm:prSet>
      <dgm:spPr/>
    </dgm:pt>
    <dgm:pt modelId="{3BD41632-EA76-4C3B-BCF6-6A007B9A0B08}" type="pres">
      <dgm:prSet presAssocID="{43A679C4-7B96-497F-B744-3840BC1C1F16}" presName="sibTrans" presStyleCnt="0"/>
      <dgm:spPr/>
    </dgm:pt>
    <dgm:pt modelId="{2DA4025B-8F4B-4B90-8D7C-CFB054C44F1E}" type="pres">
      <dgm:prSet presAssocID="{341757E2-F341-4750-92E1-9439A83AD7B4}" presName="compNode" presStyleCnt="0"/>
      <dgm:spPr/>
    </dgm:pt>
    <dgm:pt modelId="{20CBD087-4B08-4871-93F3-C6DBC202D1E9}" type="pres">
      <dgm:prSet presAssocID="{341757E2-F341-4750-92E1-9439A83AD7B4}" presName="bgRect" presStyleLbl="bgShp" presStyleIdx="1" presStyleCnt="2"/>
      <dgm:spPr/>
    </dgm:pt>
    <dgm:pt modelId="{84BF4F72-6ED3-4BE2-9FCE-93FB552F3C09}" type="pres">
      <dgm:prSet presAssocID="{341757E2-F341-4750-92E1-9439A83AD7B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6EA5B923-8927-4B94-B419-6FE1245B551E}" type="pres">
      <dgm:prSet presAssocID="{341757E2-F341-4750-92E1-9439A83AD7B4}" presName="spaceRect" presStyleCnt="0"/>
      <dgm:spPr/>
    </dgm:pt>
    <dgm:pt modelId="{7E2EF38C-BF58-40BC-9BCA-F80D935A6FC6}" type="pres">
      <dgm:prSet presAssocID="{341757E2-F341-4750-92E1-9439A83AD7B4}" presName="parTx" presStyleLbl="revTx" presStyleIdx="1" presStyleCnt="2">
        <dgm:presLayoutVars>
          <dgm:chMax val="0"/>
          <dgm:chPref val="0"/>
        </dgm:presLayoutVars>
      </dgm:prSet>
      <dgm:spPr/>
    </dgm:pt>
  </dgm:ptLst>
  <dgm:cxnLst>
    <dgm:cxn modelId="{C9A5E720-C24D-A840-87F8-7D452E66CF6D}" type="presOf" srcId="{341757E2-F341-4750-92E1-9439A83AD7B4}" destId="{7E2EF38C-BF58-40BC-9BCA-F80D935A6FC6}" srcOrd="0" destOrd="0" presId="urn:microsoft.com/office/officeart/2018/2/layout/IconVerticalSolidList"/>
    <dgm:cxn modelId="{222AF930-4AA2-4A16-8A19-2C81323845AB}" srcId="{415AEFE2-2478-43A2-BC35-0A8A4904A747}" destId="{341757E2-F341-4750-92E1-9439A83AD7B4}" srcOrd="1" destOrd="0" parTransId="{F429DC5C-8C04-42A0-ABC4-9BBC50F430CD}" sibTransId="{37FBF994-0307-4B29-A659-88FDD8F6C2E6}"/>
    <dgm:cxn modelId="{AD7A5137-3855-3B4F-B3C4-CF83C1D24564}" type="presOf" srcId="{9F8892AC-B7D9-4302-B429-86876F85572D}" destId="{2C49B614-BEA3-464E-8BCE-DCAE7543415F}" srcOrd="0" destOrd="0" presId="urn:microsoft.com/office/officeart/2018/2/layout/IconVerticalSolidList"/>
    <dgm:cxn modelId="{67EDB0E9-7602-584D-995C-14A02414808E}" type="presOf" srcId="{415AEFE2-2478-43A2-BC35-0A8A4904A747}" destId="{8C98E9D9-AE7D-433C-A507-C8D62A17BA98}" srcOrd="0" destOrd="0" presId="urn:microsoft.com/office/officeart/2018/2/layout/IconVerticalSolidList"/>
    <dgm:cxn modelId="{2C0FA4F3-D82B-4140-B392-4DFD12098C91}" srcId="{415AEFE2-2478-43A2-BC35-0A8A4904A747}" destId="{9F8892AC-B7D9-4302-B429-86876F85572D}" srcOrd="0" destOrd="0" parTransId="{1470ECF7-7B52-4543-87E5-B0207340658B}" sibTransId="{43A679C4-7B96-497F-B744-3840BC1C1F16}"/>
    <dgm:cxn modelId="{CDB6531D-0B4A-2441-B439-3503942D7A7C}" type="presParOf" srcId="{8C98E9D9-AE7D-433C-A507-C8D62A17BA98}" destId="{4E945F10-F38B-4DFB-B579-90C1C0B89DDA}" srcOrd="0" destOrd="0" presId="urn:microsoft.com/office/officeart/2018/2/layout/IconVerticalSolidList"/>
    <dgm:cxn modelId="{E225C329-96B2-2C43-8229-EA4AC6AA1EB6}" type="presParOf" srcId="{4E945F10-F38B-4DFB-B579-90C1C0B89DDA}" destId="{E6C54097-19B8-4AFB-B3F6-50A98E078D24}" srcOrd="0" destOrd="0" presId="urn:microsoft.com/office/officeart/2018/2/layout/IconVerticalSolidList"/>
    <dgm:cxn modelId="{BC97C456-ADE7-BF47-9495-1CFC4B2687D6}" type="presParOf" srcId="{4E945F10-F38B-4DFB-B579-90C1C0B89DDA}" destId="{7F568861-F76F-4A8D-A1A2-EF93C75EC70F}" srcOrd="1" destOrd="0" presId="urn:microsoft.com/office/officeart/2018/2/layout/IconVerticalSolidList"/>
    <dgm:cxn modelId="{44C9665D-324B-C749-B2B3-16F5718314E2}" type="presParOf" srcId="{4E945F10-F38B-4DFB-B579-90C1C0B89DDA}" destId="{DF03C2C0-B3F5-4A28-AC2C-E2534E6B9D6D}" srcOrd="2" destOrd="0" presId="urn:microsoft.com/office/officeart/2018/2/layout/IconVerticalSolidList"/>
    <dgm:cxn modelId="{3D6A4597-B106-BD43-A989-790246AD3AB9}" type="presParOf" srcId="{4E945F10-F38B-4DFB-B579-90C1C0B89DDA}" destId="{2C49B614-BEA3-464E-8BCE-DCAE7543415F}" srcOrd="3" destOrd="0" presId="urn:microsoft.com/office/officeart/2018/2/layout/IconVerticalSolidList"/>
    <dgm:cxn modelId="{AF520EA2-D3EE-0847-84CB-1A3ABC9F97BF}" type="presParOf" srcId="{8C98E9D9-AE7D-433C-A507-C8D62A17BA98}" destId="{3BD41632-EA76-4C3B-BCF6-6A007B9A0B08}" srcOrd="1" destOrd="0" presId="urn:microsoft.com/office/officeart/2018/2/layout/IconVerticalSolidList"/>
    <dgm:cxn modelId="{505C64F9-A88F-534D-97D9-CA5AB086A408}" type="presParOf" srcId="{8C98E9D9-AE7D-433C-A507-C8D62A17BA98}" destId="{2DA4025B-8F4B-4B90-8D7C-CFB054C44F1E}" srcOrd="2" destOrd="0" presId="urn:microsoft.com/office/officeart/2018/2/layout/IconVerticalSolidList"/>
    <dgm:cxn modelId="{B0437558-F5A5-6C42-BD89-50AB97009B7C}" type="presParOf" srcId="{2DA4025B-8F4B-4B90-8D7C-CFB054C44F1E}" destId="{20CBD087-4B08-4871-93F3-C6DBC202D1E9}" srcOrd="0" destOrd="0" presId="urn:microsoft.com/office/officeart/2018/2/layout/IconVerticalSolidList"/>
    <dgm:cxn modelId="{F0A31AE7-4A12-9E4F-BC40-6ABEE359928A}" type="presParOf" srcId="{2DA4025B-8F4B-4B90-8D7C-CFB054C44F1E}" destId="{84BF4F72-6ED3-4BE2-9FCE-93FB552F3C09}" srcOrd="1" destOrd="0" presId="urn:microsoft.com/office/officeart/2018/2/layout/IconVerticalSolidList"/>
    <dgm:cxn modelId="{D6E91E81-DA77-1542-AC26-4B2A71783CA1}" type="presParOf" srcId="{2DA4025B-8F4B-4B90-8D7C-CFB054C44F1E}" destId="{6EA5B923-8927-4B94-B419-6FE1245B551E}" srcOrd="2" destOrd="0" presId="urn:microsoft.com/office/officeart/2018/2/layout/IconVerticalSolidList"/>
    <dgm:cxn modelId="{030BFA78-24F5-DE40-A341-0C33D7623E7D}" type="presParOf" srcId="{2DA4025B-8F4B-4B90-8D7C-CFB054C44F1E}" destId="{7E2EF38C-BF58-40BC-9BCA-F80D935A6FC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FEB67-8ADE-4E12-BD22-E3D2EB55E1B2}">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60D34E-9CA3-4A0E-9894-349D7534E28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EE0E3E-F81E-403C-8C1C-47C8F6893E5F}">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An Inherent Component of Projects</a:t>
          </a:r>
        </a:p>
      </dsp:txBody>
      <dsp:txXfrm>
        <a:off x="1435590" y="531"/>
        <a:ext cx="9080009" cy="1242935"/>
      </dsp:txXfrm>
    </dsp:sp>
    <dsp:sp modelId="{F07492E3-2266-45EF-BC2B-959BD7C4D74D}">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08776-4A12-48AA-A636-14E3CB42E104}">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1B9689-DF54-4B16-B96D-3A8FB5CC9EBF}">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With strategic management, risks associated with schedule, budget, quality, and stakeholders can be systematically identified, analysed, and managed</a:t>
          </a:r>
        </a:p>
      </dsp:txBody>
      <dsp:txXfrm>
        <a:off x="1435590" y="1554201"/>
        <a:ext cx="9080009" cy="1242935"/>
      </dsp:txXfrm>
    </dsp:sp>
    <dsp:sp modelId="{9B9FDF5F-76B1-4FA9-83F6-0FFE9C1252B7}">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7A623-51A8-4C6D-939F-5752C603A3A5}">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18918-595C-4FB5-B096-C1D35AA15AC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Allows teams to leverage insights gained from managing risks to enhance decision-making, refine strategies, and strengthen resilience against future challenges</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55271-5C56-4ABF-BCAD-3C4D9622D755}">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4ADC6-D9E8-4B30-9034-6F78C1D5611E}">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40345-740F-4DC1-A7EA-BFCB845B460B}">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en-US" sz="2500" kern="1200"/>
            <a:t>Initial risk assessment focused on potential objections from local landowners and biodiversity concerns</a:t>
          </a:r>
        </a:p>
      </dsp:txBody>
      <dsp:txXfrm>
        <a:off x="1509882" y="708097"/>
        <a:ext cx="9005717" cy="1307257"/>
      </dsp:txXfrm>
    </dsp:sp>
    <dsp:sp modelId="{9DC26CC2-4A46-44AD-AB80-7A2AF46540AB}">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B8C75D-6E67-4346-A544-CAB96EE4CBA3}">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A83D6E-D1CD-49C8-9024-7FB2D4B262C7}">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en-US" sz="2500" kern="1200"/>
            <a:t>Location on an abandoned mine site minimized environmental and social risks</a:t>
          </a:r>
        </a:p>
      </dsp:txBody>
      <dsp:txXfrm>
        <a:off x="1509882" y="2342169"/>
        <a:ext cx="9005717" cy="1307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C7702-D706-454E-B02C-ED51E4CE0F7A}">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DB1C36-75B9-4652-846A-B4EECF658966}">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Equipment sourced from international suppliers like First Solar , SMA , and NEXTracker</a:t>
          </a:r>
        </a:p>
      </dsp:txBody>
      <dsp:txXfrm>
        <a:off x="417971" y="2644140"/>
        <a:ext cx="2889450" cy="720000"/>
      </dsp:txXfrm>
    </dsp:sp>
    <dsp:sp modelId="{6E845C9B-6A82-488A-A5FD-4D465E8D7062}">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4CA005-F0EF-4A30-A381-D5F5B0887771}">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Foreign exchange financial risk introduced additional complexities for project financing</a:t>
          </a:r>
        </a:p>
      </dsp:txBody>
      <dsp:txXfrm>
        <a:off x="3813074" y="2644140"/>
        <a:ext cx="2889450" cy="720000"/>
      </dsp:txXfrm>
    </dsp:sp>
    <dsp:sp modelId="{4361438E-FEE2-4A04-BEF8-138517B3E1D5}">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CEB6C1-7474-415D-8F6C-82828DA7A1DA}">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Inexperienced teams heightened risks due to uncertainty in costs and lack of historical data on similar projects</a:t>
          </a:r>
        </a:p>
      </dsp:txBody>
      <dsp:txXfrm>
        <a:off x="7208178" y="2644140"/>
        <a:ext cx="28894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54097-19B8-4AFB-B3F6-50A98E078D24}">
      <dsp:nvSpPr>
        <dsp:cNvPr id="0" name=""/>
        <dsp:cNvSpPr/>
      </dsp:nvSpPr>
      <dsp:spPr>
        <a:xfrm>
          <a:off x="0" y="669365"/>
          <a:ext cx="6278831" cy="12357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568861-F76F-4A8D-A1A2-EF93C75EC70F}">
      <dsp:nvSpPr>
        <dsp:cNvPr id="0" name=""/>
        <dsp:cNvSpPr/>
      </dsp:nvSpPr>
      <dsp:spPr>
        <a:xfrm>
          <a:off x="373814" y="947409"/>
          <a:ext cx="679663" cy="6796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49B614-BEA3-464E-8BCE-DCAE7543415F}">
      <dsp:nvSpPr>
        <dsp:cNvPr id="0" name=""/>
        <dsp:cNvSpPr/>
      </dsp:nvSpPr>
      <dsp:spPr>
        <a:xfrm>
          <a:off x="1427293" y="669365"/>
          <a:ext cx="4851537" cy="1235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84" tIns="130784" rIns="130784" bIns="130784" numCol="1" spcCol="1270" anchor="ctr" anchorCtr="0">
          <a:noAutofit/>
        </a:bodyPr>
        <a:lstStyle/>
        <a:p>
          <a:pPr marL="0" lvl="0" indent="0" algn="l" defTabSz="800100">
            <a:lnSpc>
              <a:spcPct val="100000"/>
            </a:lnSpc>
            <a:spcBef>
              <a:spcPct val="0"/>
            </a:spcBef>
            <a:spcAft>
              <a:spcPct val="35000"/>
            </a:spcAft>
            <a:buNone/>
          </a:pPr>
          <a:r>
            <a:rPr lang="en-US" sz="1800" kern="1200" dirty="0"/>
            <a:t>Grid connection providers often being government entities resulted in non-negotiable terms on price and connection timing</a:t>
          </a:r>
        </a:p>
      </dsp:txBody>
      <dsp:txXfrm>
        <a:off x="1427293" y="669365"/>
        <a:ext cx="4851537" cy="1235751"/>
      </dsp:txXfrm>
    </dsp:sp>
    <dsp:sp modelId="{20CBD087-4B08-4871-93F3-C6DBC202D1E9}">
      <dsp:nvSpPr>
        <dsp:cNvPr id="0" name=""/>
        <dsp:cNvSpPr/>
      </dsp:nvSpPr>
      <dsp:spPr>
        <a:xfrm>
          <a:off x="0" y="2214054"/>
          <a:ext cx="6278831" cy="12357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BF4F72-6ED3-4BE2-9FCE-93FB552F3C09}">
      <dsp:nvSpPr>
        <dsp:cNvPr id="0" name=""/>
        <dsp:cNvSpPr/>
      </dsp:nvSpPr>
      <dsp:spPr>
        <a:xfrm>
          <a:off x="373814" y="2492099"/>
          <a:ext cx="679663" cy="6796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EF38C-BF58-40BC-9BCA-F80D935A6FC6}">
      <dsp:nvSpPr>
        <dsp:cNvPr id="0" name=""/>
        <dsp:cNvSpPr/>
      </dsp:nvSpPr>
      <dsp:spPr>
        <a:xfrm>
          <a:off x="1427293" y="2214054"/>
          <a:ext cx="4851537" cy="1235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84" tIns="130784" rIns="130784" bIns="130784" numCol="1" spcCol="1270" anchor="ctr" anchorCtr="0">
          <a:noAutofit/>
        </a:bodyPr>
        <a:lstStyle/>
        <a:p>
          <a:pPr marL="0" lvl="0" indent="0" algn="l" defTabSz="800100">
            <a:lnSpc>
              <a:spcPct val="100000"/>
            </a:lnSpc>
            <a:spcBef>
              <a:spcPct val="0"/>
            </a:spcBef>
            <a:spcAft>
              <a:spcPct val="35000"/>
            </a:spcAft>
            <a:buNone/>
          </a:pPr>
          <a:r>
            <a:rPr lang="en-US" sz="1800" kern="1200"/>
            <a:t>Grid connection was identified as the longest and riskiest part of the project</a:t>
          </a:r>
        </a:p>
      </dsp:txBody>
      <dsp:txXfrm>
        <a:off x="1427293" y="2214054"/>
        <a:ext cx="4851537" cy="12357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FEB67-8ADE-4E12-BD22-E3D2EB55E1B2}">
      <dsp:nvSpPr>
        <dsp:cNvPr id="0" name=""/>
        <dsp:cNvSpPr/>
      </dsp:nvSpPr>
      <dsp:spPr>
        <a:xfrm>
          <a:off x="0" y="450"/>
          <a:ext cx="10167937" cy="10552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60D34E-9CA3-4A0E-9894-349D7534E281}">
      <dsp:nvSpPr>
        <dsp:cNvPr id="0" name=""/>
        <dsp:cNvSpPr/>
      </dsp:nvSpPr>
      <dsp:spPr>
        <a:xfrm>
          <a:off x="319198" y="237871"/>
          <a:ext cx="580361" cy="5803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EE0E3E-F81E-403C-8C1C-47C8F6893E5F}">
      <dsp:nvSpPr>
        <dsp:cNvPr id="0" name=""/>
        <dsp:cNvSpPr/>
      </dsp:nvSpPr>
      <dsp:spPr>
        <a:xfrm>
          <a:off x="1218759" y="450"/>
          <a:ext cx="8949177" cy="105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6" tIns="111676" rIns="111676" bIns="111676" numCol="1" spcCol="1270" anchor="ctr" anchorCtr="0">
          <a:noAutofit/>
        </a:bodyPr>
        <a:lstStyle/>
        <a:p>
          <a:pPr marL="0" lvl="0" indent="0" algn="l" defTabSz="889000">
            <a:lnSpc>
              <a:spcPct val="100000"/>
            </a:lnSpc>
            <a:spcBef>
              <a:spcPct val="0"/>
            </a:spcBef>
            <a:spcAft>
              <a:spcPct val="35000"/>
            </a:spcAft>
            <a:buNone/>
          </a:pPr>
          <a:r>
            <a:rPr lang="en-US" sz="2000" kern="1200"/>
            <a:t>An Inherent Component of Projects</a:t>
          </a:r>
        </a:p>
      </dsp:txBody>
      <dsp:txXfrm>
        <a:off x="1218759" y="450"/>
        <a:ext cx="8949177" cy="1055202"/>
      </dsp:txXfrm>
    </dsp:sp>
    <dsp:sp modelId="{F07492E3-2266-45EF-BC2B-959BD7C4D74D}">
      <dsp:nvSpPr>
        <dsp:cNvPr id="0" name=""/>
        <dsp:cNvSpPr/>
      </dsp:nvSpPr>
      <dsp:spPr>
        <a:xfrm>
          <a:off x="0" y="1319454"/>
          <a:ext cx="10167937" cy="10552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08776-4A12-48AA-A636-14E3CB42E104}">
      <dsp:nvSpPr>
        <dsp:cNvPr id="0" name=""/>
        <dsp:cNvSpPr/>
      </dsp:nvSpPr>
      <dsp:spPr>
        <a:xfrm>
          <a:off x="319198" y="1556875"/>
          <a:ext cx="580361" cy="5803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1B9689-DF54-4B16-B96D-3A8FB5CC9EBF}">
      <dsp:nvSpPr>
        <dsp:cNvPr id="0" name=""/>
        <dsp:cNvSpPr/>
      </dsp:nvSpPr>
      <dsp:spPr>
        <a:xfrm>
          <a:off x="1218759" y="1319454"/>
          <a:ext cx="8949177" cy="105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6" tIns="111676" rIns="111676" bIns="111676" numCol="1" spcCol="1270" anchor="ctr" anchorCtr="0">
          <a:noAutofit/>
        </a:bodyPr>
        <a:lstStyle/>
        <a:p>
          <a:pPr marL="0" lvl="0" indent="0" algn="l" defTabSz="889000">
            <a:lnSpc>
              <a:spcPct val="100000"/>
            </a:lnSpc>
            <a:spcBef>
              <a:spcPct val="0"/>
            </a:spcBef>
            <a:spcAft>
              <a:spcPct val="35000"/>
            </a:spcAft>
            <a:buNone/>
          </a:pPr>
          <a:r>
            <a:rPr lang="en-US" sz="2000" kern="1200"/>
            <a:t>With strategic management, risks associated with schedule, budget, quality, and stakeholders can be systematically identified, analysed, and managed</a:t>
          </a:r>
        </a:p>
      </dsp:txBody>
      <dsp:txXfrm>
        <a:off x="1218759" y="1319454"/>
        <a:ext cx="8949177" cy="1055202"/>
      </dsp:txXfrm>
    </dsp:sp>
    <dsp:sp modelId="{9B9FDF5F-76B1-4FA9-83F6-0FFE9C1252B7}">
      <dsp:nvSpPr>
        <dsp:cNvPr id="0" name=""/>
        <dsp:cNvSpPr/>
      </dsp:nvSpPr>
      <dsp:spPr>
        <a:xfrm>
          <a:off x="0" y="2638458"/>
          <a:ext cx="10167937" cy="10552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67A623-51A8-4C6D-939F-5752C603A3A5}">
      <dsp:nvSpPr>
        <dsp:cNvPr id="0" name=""/>
        <dsp:cNvSpPr/>
      </dsp:nvSpPr>
      <dsp:spPr>
        <a:xfrm>
          <a:off x="319198" y="2875878"/>
          <a:ext cx="580361" cy="5803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18918-595C-4FB5-B096-C1D35AA15ACE}">
      <dsp:nvSpPr>
        <dsp:cNvPr id="0" name=""/>
        <dsp:cNvSpPr/>
      </dsp:nvSpPr>
      <dsp:spPr>
        <a:xfrm>
          <a:off x="1218759" y="2638458"/>
          <a:ext cx="8949177" cy="105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6" tIns="111676" rIns="111676" bIns="111676" numCol="1" spcCol="1270" anchor="ctr" anchorCtr="0">
          <a:noAutofit/>
        </a:bodyPr>
        <a:lstStyle/>
        <a:p>
          <a:pPr marL="0" lvl="0" indent="0" algn="l" defTabSz="889000">
            <a:lnSpc>
              <a:spcPct val="100000"/>
            </a:lnSpc>
            <a:spcBef>
              <a:spcPct val="0"/>
            </a:spcBef>
            <a:spcAft>
              <a:spcPct val="35000"/>
            </a:spcAft>
            <a:buNone/>
          </a:pPr>
          <a:r>
            <a:rPr lang="en-US" sz="2000" kern="1200"/>
            <a:t>Allows teams to leverage insights gained from managing risks to enhance decision-making, refine strategies, and strengthen resilience against future challenges</a:t>
          </a:r>
        </a:p>
      </dsp:txBody>
      <dsp:txXfrm>
        <a:off x="1218759" y="2638458"/>
        <a:ext cx="8949177" cy="10552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55271-5C56-4ABF-BCAD-3C4D9622D755}">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4ADC6-D9E8-4B30-9034-6F78C1D5611E}">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40345-740F-4DC1-A7EA-BFCB845B460B}">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en-US" sz="2500" kern="1200"/>
            <a:t>Initial risk assessment focused on potential objections from local landowners and biodiversity concerns</a:t>
          </a:r>
        </a:p>
      </dsp:txBody>
      <dsp:txXfrm>
        <a:off x="1509882" y="708097"/>
        <a:ext cx="9005717" cy="1307257"/>
      </dsp:txXfrm>
    </dsp:sp>
    <dsp:sp modelId="{9DC26CC2-4A46-44AD-AB80-7A2AF46540AB}">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B8C75D-6E67-4346-A544-CAB96EE4CBA3}">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A83D6E-D1CD-49C8-9024-7FB2D4B262C7}">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en-US" sz="2500" kern="1200"/>
            <a:t>Location on an abandoned mine site minimized environmental and social risks</a:t>
          </a:r>
        </a:p>
      </dsp:txBody>
      <dsp:txXfrm>
        <a:off x="1509882" y="2342169"/>
        <a:ext cx="9005717" cy="1307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C7702-D706-454E-B02C-ED51E4CE0F7A}">
      <dsp:nvSpPr>
        <dsp:cNvPr id="0" name=""/>
        <dsp:cNvSpPr/>
      </dsp:nvSpPr>
      <dsp:spPr>
        <a:xfrm>
          <a:off x="1099579" y="670083"/>
          <a:ext cx="1280696" cy="12806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DB1C36-75B9-4652-846A-B4EECF658966}">
      <dsp:nvSpPr>
        <dsp:cNvPr id="0" name=""/>
        <dsp:cNvSpPr/>
      </dsp:nvSpPr>
      <dsp:spPr>
        <a:xfrm>
          <a:off x="316931" y="2304028"/>
          <a:ext cx="28459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Equipment sourced from international suppliers like First Solar , SMA , and NEXTracker</a:t>
          </a:r>
        </a:p>
      </dsp:txBody>
      <dsp:txXfrm>
        <a:off x="316931" y="2304028"/>
        <a:ext cx="2845992" cy="720000"/>
      </dsp:txXfrm>
    </dsp:sp>
    <dsp:sp modelId="{6E845C9B-6A82-488A-A5FD-4D465E8D7062}">
      <dsp:nvSpPr>
        <dsp:cNvPr id="0" name=""/>
        <dsp:cNvSpPr/>
      </dsp:nvSpPr>
      <dsp:spPr>
        <a:xfrm>
          <a:off x="4443620" y="670083"/>
          <a:ext cx="1280696" cy="12806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4CA005-F0EF-4A30-A381-D5F5B0887771}">
      <dsp:nvSpPr>
        <dsp:cNvPr id="0" name=""/>
        <dsp:cNvSpPr/>
      </dsp:nvSpPr>
      <dsp:spPr>
        <a:xfrm>
          <a:off x="3660972" y="2304028"/>
          <a:ext cx="28459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Foreign exchange financial risk introduced additional complexities for project financing</a:t>
          </a:r>
        </a:p>
      </dsp:txBody>
      <dsp:txXfrm>
        <a:off x="3660972" y="2304028"/>
        <a:ext cx="2845992" cy="720000"/>
      </dsp:txXfrm>
    </dsp:sp>
    <dsp:sp modelId="{4361438E-FEE2-4A04-BEF8-138517B3E1D5}">
      <dsp:nvSpPr>
        <dsp:cNvPr id="0" name=""/>
        <dsp:cNvSpPr/>
      </dsp:nvSpPr>
      <dsp:spPr>
        <a:xfrm>
          <a:off x="7787661" y="670083"/>
          <a:ext cx="1280696" cy="12806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CEB6C1-7474-415D-8F6C-82828DA7A1DA}">
      <dsp:nvSpPr>
        <dsp:cNvPr id="0" name=""/>
        <dsp:cNvSpPr/>
      </dsp:nvSpPr>
      <dsp:spPr>
        <a:xfrm>
          <a:off x="7005013" y="2304028"/>
          <a:ext cx="28459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Inexperienced teams heightened risks due to uncertainty in costs and lack of historical data on similar projects</a:t>
          </a:r>
        </a:p>
      </dsp:txBody>
      <dsp:txXfrm>
        <a:off x="7005013" y="2304028"/>
        <a:ext cx="2845992"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54097-19B8-4AFB-B3F6-50A98E078D24}">
      <dsp:nvSpPr>
        <dsp:cNvPr id="0" name=""/>
        <dsp:cNvSpPr/>
      </dsp:nvSpPr>
      <dsp:spPr>
        <a:xfrm>
          <a:off x="0" y="669365"/>
          <a:ext cx="6278831" cy="12357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568861-F76F-4A8D-A1A2-EF93C75EC70F}">
      <dsp:nvSpPr>
        <dsp:cNvPr id="0" name=""/>
        <dsp:cNvSpPr/>
      </dsp:nvSpPr>
      <dsp:spPr>
        <a:xfrm>
          <a:off x="373814" y="947409"/>
          <a:ext cx="679663" cy="6796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49B614-BEA3-464E-8BCE-DCAE7543415F}">
      <dsp:nvSpPr>
        <dsp:cNvPr id="0" name=""/>
        <dsp:cNvSpPr/>
      </dsp:nvSpPr>
      <dsp:spPr>
        <a:xfrm>
          <a:off x="1427293" y="669365"/>
          <a:ext cx="4851537" cy="1235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84" tIns="130784" rIns="130784" bIns="130784" numCol="1" spcCol="1270" anchor="ctr" anchorCtr="0">
          <a:noAutofit/>
        </a:bodyPr>
        <a:lstStyle/>
        <a:p>
          <a:pPr marL="0" lvl="0" indent="0" algn="l" defTabSz="711200">
            <a:lnSpc>
              <a:spcPct val="100000"/>
            </a:lnSpc>
            <a:spcBef>
              <a:spcPct val="0"/>
            </a:spcBef>
            <a:spcAft>
              <a:spcPct val="35000"/>
            </a:spcAft>
            <a:buNone/>
          </a:pPr>
          <a:r>
            <a:rPr lang="en-US" sz="1600" kern="1200"/>
            <a:t>Grid connection providers often being government entities resulted in non-negotiable terms on price and connection timing</a:t>
          </a:r>
        </a:p>
      </dsp:txBody>
      <dsp:txXfrm>
        <a:off x="1427293" y="669365"/>
        <a:ext cx="4851537" cy="1235751"/>
      </dsp:txXfrm>
    </dsp:sp>
    <dsp:sp modelId="{20CBD087-4B08-4871-93F3-C6DBC202D1E9}">
      <dsp:nvSpPr>
        <dsp:cNvPr id="0" name=""/>
        <dsp:cNvSpPr/>
      </dsp:nvSpPr>
      <dsp:spPr>
        <a:xfrm>
          <a:off x="0" y="2214054"/>
          <a:ext cx="6278831" cy="12357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BF4F72-6ED3-4BE2-9FCE-93FB552F3C09}">
      <dsp:nvSpPr>
        <dsp:cNvPr id="0" name=""/>
        <dsp:cNvSpPr/>
      </dsp:nvSpPr>
      <dsp:spPr>
        <a:xfrm>
          <a:off x="373814" y="2492099"/>
          <a:ext cx="679663" cy="6796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EF38C-BF58-40BC-9BCA-F80D935A6FC6}">
      <dsp:nvSpPr>
        <dsp:cNvPr id="0" name=""/>
        <dsp:cNvSpPr/>
      </dsp:nvSpPr>
      <dsp:spPr>
        <a:xfrm>
          <a:off x="1427293" y="2214054"/>
          <a:ext cx="4851537" cy="1235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84" tIns="130784" rIns="130784" bIns="130784" numCol="1" spcCol="1270" anchor="ctr" anchorCtr="0">
          <a:noAutofit/>
        </a:bodyPr>
        <a:lstStyle/>
        <a:p>
          <a:pPr marL="0" lvl="0" indent="0" algn="l" defTabSz="711200">
            <a:lnSpc>
              <a:spcPct val="100000"/>
            </a:lnSpc>
            <a:spcBef>
              <a:spcPct val="0"/>
            </a:spcBef>
            <a:spcAft>
              <a:spcPct val="35000"/>
            </a:spcAft>
            <a:buNone/>
          </a:pPr>
          <a:r>
            <a:rPr lang="en-US" sz="1600" kern="1200"/>
            <a:t>Grid connection was identified as the longest and riskiest part of the project</a:t>
          </a:r>
        </a:p>
      </dsp:txBody>
      <dsp:txXfrm>
        <a:off x="1427293" y="2214054"/>
        <a:ext cx="4851537" cy="12357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9D1D2-4B46-794D-9550-A6B3FC278E0B}"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E4709-8B96-5547-96E6-7050030F2EA1}" type="slidenum">
              <a:rPr lang="en-US" smtClean="0"/>
              <a:t>‹#›</a:t>
            </a:fld>
            <a:endParaRPr lang="en-US"/>
          </a:p>
        </p:txBody>
      </p:sp>
    </p:spTree>
    <p:extLst>
      <p:ext uri="{BB962C8B-B14F-4D97-AF65-F5344CB8AC3E}">
        <p14:creationId xmlns:p14="http://schemas.microsoft.com/office/powerpoint/2010/main" val="3132610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ECECEC"/>
                </a:solidFill>
                <a:effectLst/>
                <a:highlight>
                  <a:srgbClr val="212121"/>
                </a:highlight>
                <a:latin typeface="Söhne"/>
              </a:rPr>
              <a:t>I am Pritam. Today, I'll highlight the vital role of risk management in the Kidston Solar Project Phase 1. </a:t>
            </a:r>
          </a:p>
          <a:p>
            <a:endParaRPr lang="en-AU" b="0" i="0" dirty="0">
              <a:solidFill>
                <a:srgbClr val="ECECEC"/>
              </a:solidFill>
              <a:effectLst/>
              <a:highlight>
                <a:srgbClr val="212121"/>
              </a:highlight>
              <a:latin typeface="Söhne"/>
            </a:endParaRPr>
          </a:p>
          <a:p>
            <a:r>
              <a:rPr lang="en-AU" b="0" i="0" dirty="0">
                <a:solidFill>
                  <a:srgbClr val="ECECEC"/>
                </a:solidFill>
                <a:effectLst/>
                <a:highlight>
                  <a:srgbClr val="212121"/>
                </a:highlight>
                <a:latin typeface="Söhne"/>
              </a:rPr>
              <a:t>Risk management is essential in projects to navigate the uncertainties related to schedule, budget, quality, and stakeholders. It involves systematic identification, analysis, and management of potential risks to enhance decision-making and refine strategies.</a:t>
            </a:r>
            <a:endParaRPr lang="en-US" dirty="0"/>
          </a:p>
        </p:txBody>
      </p:sp>
      <p:sp>
        <p:nvSpPr>
          <p:cNvPr id="4" name="Slide Number Placeholder 3"/>
          <p:cNvSpPr>
            <a:spLocks noGrp="1"/>
          </p:cNvSpPr>
          <p:nvPr>
            <p:ph type="sldNum" sz="quarter" idx="5"/>
          </p:nvPr>
        </p:nvSpPr>
        <p:spPr/>
        <p:txBody>
          <a:bodyPr/>
          <a:lstStyle/>
          <a:p>
            <a:fld id="{77AE4709-8B96-5547-96E6-7050030F2EA1}" type="slidenum">
              <a:rPr lang="en-US" smtClean="0"/>
              <a:t>1</a:t>
            </a:fld>
            <a:endParaRPr lang="en-US"/>
          </a:p>
        </p:txBody>
      </p:sp>
    </p:spTree>
    <p:extLst>
      <p:ext uri="{BB962C8B-B14F-4D97-AF65-F5344CB8AC3E}">
        <p14:creationId xmlns:p14="http://schemas.microsoft.com/office/powerpoint/2010/main" val="1105778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ECECEC"/>
                </a:solidFill>
                <a:effectLst/>
                <a:highlight>
                  <a:srgbClr val="212121"/>
                </a:highlight>
                <a:latin typeface="Söhne"/>
              </a:rPr>
              <a:t>Additionally, we will recommend </a:t>
            </a:r>
            <a:r>
              <a:rPr lang="en-AU" b="0" i="0" dirty="0" err="1">
                <a:solidFill>
                  <a:srgbClr val="ECECEC"/>
                </a:solidFill>
                <a:effectLst/>
                <a:highlight>
                  <a:srgbClr val="212121"/>
                </a:highlight>
                <a:latin typeface="Söhne"/>
              </a:rPr>
              <a:t>Genex</a:t>
            </a:r>
            <a:r>
              <a:rPr lang="en-AU" b="0" i="0" dirty="0">
                <a:solidFill>
                  <a:srgbClr val="ECECEC"/>
                </a:solidFill>
                <a:effectLst/>
                <a:highlight>
                  <a:srgbClr val="212121"/>
                </a:highlight>
                <a:latin typeface="Söhne"/>
              </a:rPr>
              <a:t> for comprehensive feasibility studies beyond solar radiation metrics to ensure thorough preparation for potential obstacles during the project</a:t>
            </a:r>
          </a:p>
          <a:p>
            <a:endParaRPr lang="en-AU" b="0" i="0" dirty="0">
              <a:solidFill>
                <a:srgbClr val="ECECEC"/>
              </a:solidFill>
              <a:effectLst/>
              <a:highlight>
                <a:srgbClr val="212121"/>
              </a:highlight>
              <a:latin typeface="Söhne"/>
            </a:endParaRPr>
          </a:p>
          <a:p>
            <a:r>
              <a:rPr lang="en-AU" b="0" i="0" dirty="0">
                <a:solidFill>
                  <a:srgbClr val="ECECEC"/>
                </a:solidFill>
                <a:effectLst/>
                <a:highlight>
                  <a:srgbClr val="212121"/>
                </a:highlight>
                <a:latin typeface="Söhne"/>
              </a:rPr>
              <a:t>We will also suggest them to allocate enough budget and resource to avoid any delays regarding grid connection</a:t>
            </a:r>
            <a:endParaRPr lang="en-US" dirty="0"/>
          </a:p>
        </p:txBody>
      </p:sp>
      <p:sp>
        <p:nvSpPr>
          <p:cNvPr id="4" name="Slide Number Placeholder 3"/>
          <p:cNvSpPr>
            <a:spLocks noGrp="1"/>
          </p:cNvSpPr>
          <p:nvPr>
            <p:ph type="sldNum" sz="quarter" idx="5"/>
          </p:nvPr>
        </p:nvSpPr>
        <p:spPr/>
        <p:txBody>
          <a:bodyPr/>
          <a:lstStyle/>
          <a:p>
            <a:fld id="{77AE4709-8B96-5547-96E6-7050030F2EA1}" type="slidenum">
              <a:rPr lang="en-US" smtClean="0"/>
              <a:t>13</a:t>
            </a:fld>
            <a:endParaRPr lang="en-US"/>
          </a:p>
        </p:txBody>
      </p:sp>
    </p:spTree>
    <p:extLst>
      <p:ext uri="{BB962C8B-B14F-4D97-AF65-F5344CB8AC3E}">
        <p14:creationId xmlns:p14="http://schemas.microsoft.com/office/powerpoint/2010/main" val="3196959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ECECEC"/>
                </a:solidFill>
                <a:effectLst/>
                <a:highlight>
                  <a:srgbClr val="212121"/>
                </a:highlight>
                <a:latin typeface="Söhne"/>
              </a:rPr>
              <a:t>For the solar project, </a:t>
            </a:r>
            <a:r>
              <a:rPr lang="en-AU" b="0" i="0" dirty="0" err="1">
                <a:solidFill>
                  <a:srgbClr val="ECECEC"/>
                </a:solidFill>
                <a:effectLst/>
                <a:highlight>
                  <a:srgbClr val="212121"/>
                </a:highlight>
                <a:latin typeface="Söhne"/>
              </a:rPr>
              <a:t>Genex</a:t>
            </a:r>
            <a:r>
              <a:rPr lang="en-AU" b="0" i="0" dirty="0">
                <a:solidFill>
                  <a:srgbClr val="ECECEC"/>
                </a:solidFill>
                <a:effectLst/>
                <a:highlight>
                  <a:srgbClr val="212121"/>
                </a:highlight>
                <a:latin typeface="Söhne"/>
              </a:rPr>
              <a:t> initiated with a thorough risk assessment, prioritizing environmental and social considerations. It evaluated potential objections from local landowners and biodiversity concerns. However, the project’s location on an abandoned mine site significantly minimized these environmental and social risks.</a:t>
            </a:r>
            <a:endParaRPr lang="en-US" dirty="0"/>
          </a:p>
        </p:txBody>
      </p:sp>
      <p:sp>
        <p:nvSpPr>
          <p:cNvPr id="4" name="Slide Number Placeholder 3"/>
          <p:cNvSpPr>
            <a:spLocks noGrp="1"/>
          </p:cNvSpPr>
          <p:nvPr>
            <p:ph type="sldNum" sz="quarter" idx="5"/>
          </p:nvPr>
        </p:nvSpPr>
        <p:spPr/>
        <p:txBody>
          <a:bodyPr/>
          <a:lstStyle/>
          <a:p>
            <a:fld id="{77AE4709-8B96-5547-96E6-7050030F2EA1}" type="slidenum">
              <a:rPr lang="en-US" smtClean="0"/>
              <a:t>3</a:t>
            </a:fld>
            <a:endParaRPr lang="en-US"/>
          </a:p>
        </p:txBody>
      </p:sp>
    </p:spTree>
    <p:extLst>
      <p:ext uri="{BB962C8B-B14F-4D97-AF65-F5344CB8AC3E}">
        <p14:creationId xmlns:p14="http://schemas.microsoft.com/office/powerpoint/2010/main" val="4219163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WordVisi_MSFontService"/>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err="1">
                <a:solidFill>
                  <a:srgbClr val="000000"/>
                </a:solidFill>
                <a:effectLst/>
                <a:latin typeface="WordVisi_MSFontService"/>
              </a:rPr>
              <a:t>Genex</a:t>
            </a:r>
            <a:r>
              <a:rPr lang="en-GB" b="0" i="0" dirty="0">
                <a:solidFill>
                  <a:srgbClr val="000000"/>
                </a:solidFill>
                <a:effectLst/>
                <a:latin typeface="WordVisi_MSFontService"/>
              </a:rPr>
              <a:t> sourced equipment from international suppliers like First Solar (US), NEXTracker (US).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WordVisi_MSFontService"/>
              </a:rPr>
              <a:t>and SMA (Germany). </a:t>
            </a:r>
            <a:r>
              <a:rPr lang="en-AU" b="0" i="0" dirty="0">
                <a:solidFill>
                  <a:srgbClr val="ECECEC"/>
                </a:solidFill>
                <a:effectLst/>
                <a:highlight>
                  <a:srgbClr val="212121"/>
                </a:highlight>
                <a:latin typeface="Söhne"/>
              </a:rPr>
              <a:t>This introduced foreign exchange financial risks and given the team’s inexperience with such large-scale solar projects, it also increased the uncertainty around costs due to the lack of historical data.</a:t>
            </a:r>
            <a:endParaRPr lang="en-US" dirty="0"/>
          </a:p>
        </p:txBody>
      </p:sp>
      <p:sp>
        <p:nvSpPr>
          <p:cNvPr id="4" name="Slide Number Placeholder 3"/>
          <p:cNvSpPr>
            <a:spLocks noGrp="1"/>
          </p:cNvSpPr>
          <p:nvPr>
            <p:ph type="sldNum" sz="quarter" idx="5"/>
          </p:nvPr>
        </p:nvSpPr>
        <p:spPr/>
        <p:txBody>
          <a:bodyPr/>
          <a:lstStyle/>
          <a:p>
            <a:fld id="{77AE4709-8B96-5547-96E6-7050030F2EA1}" type="slidenum">
              <a:rPr lang="en-US" smtClean="0"/>
              <a:t>4</a:t>
            </a:fld>
            <a:endParaRPr lang="en-US"/>
          </a:p>
        </p:txBody>
      </p:sp>
    </p:spTree>
    <p:extLst>
      <p:ext uri="{BB962C8B-B14F-4D97-AF65-F5344CB8AC3E}">
        <p14:creationId xmlns:p14="http://schemas.microsoft.com/office/powerpoint/2010/main" val="1214003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ECECEC"/>
                </a:solidFill>
                <a:effectLst/>
                <a:highlight>
                  <a:srgbClr val="212121"/>
                </a:highlight>
                <a:latin typeface="Söhne"/>
              </a:rPr>
              <a:t>Grid connection involves dealing with government entities like Ergon Energy that set firm terms for price and timing.</a:t>
            </a:r>
          </a:p>
          <a:p>
            <a:endParaRPr lang="en-AU" b="0" i="0" dirty="0">
              <a:solidFill>
                <a:srgbClr val="ECECEC"/>
              </a:solidFill>
              <a:effectLst/>
              <a:highlight>
                <a:srgbClr val="212121"/>
              </a:highlight>
              <a:latin typeface="Söhne"/>
            </a:endParaRPr>
          </a:p>
          <a:p>
            <a:r>
              <a:rPr lang="en-AU" b="0" i="0" dirty="0">
                <a:solidFill>
                  <a:srgbClr val="ECECEC"/>
                </a:solidFill>
                <a:effectLst/>
                <a:highlight>
                  <a:srgbClr val="212121"/>
                </a:highlight>
                <a:latin typeface="Söhne"/>
              </a:rPr>
              <a:t> Identifying grid connection as the lengthiest and riskiest part of the project shaped their approach to this critical phase.</a:t>
            </a:r>
            <a:endParaRPr lang="en-US" dirty="0"/>
          </a:p>
        </p:txBody>
      </p:sp>
      <p:sp>
        <p:nvSpPr>
          <p:cNvPr id="4" name="Slide Number Placeholder 3"/>
          <p:cNvSpPr>
            <a:spLocks noGrp="1"/>
          </p:cNvSpPr>
          <p:nvPr>
            <p:ph type="sldNum" sz="quarter" idx="5"/>
          </p:nvPr>
        </p:nvSpPr>
        <p:spPr/>
        <p:txBody>
          <a:bodyPr/>
          <a:lstStyle/>
          <a:p>
            <a:fld id="{77AE4709-8B96-5547-96E6-7050030F2EA1}" type="slidenum">
              <a:rPr lang="en-US" smtClean="0"/>
              <a:t>5</a:t>
            </a:fld>
            <a:endParaRPr lang="en-US"/>
          </a:p>
        </p:txBody>
      </p:sp>
    </p:spTree>
    <p:extLst>
      <p:ext uri="{BB962C8B-B14F-4D97-AF65-F5344CB8AC3E}">
        <p14:creationId xmlns:p14="http://schemas.microsoft.com/office/powerpoint/2010/main" val="4273259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ECECEC"/>
                </a:solidFill>
                <a:effectLst/>
                <a:highlight>
                  <a:srgbClr val="212121"/>
                </a:highlight>
                <a:latin typeface="Söhne"/>
              </a:rPr>
              <a:t>In response, during the planning stage, </a:t>
            </a:r>
            <a:r>
              <a:rPr lang="en-AU" b="0" i="0" dirty="0" err="1">
                <a:solidFill>
                  <a:srgbClr val="ECECEC"/>
                </a:solidFill>
                <a:effectLst/>
                <a:highlight>
                  <a:srgbClr val="212121"/>
                </a:highlight>
                <a:latin typeface="Söhne"/>
              </a:rPr>
              <a:t>Genex</a:t>
            </a:r>
            <a:r>
              <a:rPr lang="en-AU" b="0" i="0" dirty="0">
                <a:solidFill>
                  <a:srgbClr val="ECECEC"/>
                </a:solidFill>
                <a:effectLst/>
                <a:highlight>
                  <a:srgbClr val="212121"/>
                </a:highlight>
                <a:latin typeface="Söhne"/>
              </a:rPr>
              <a:t> implemented a risk transfer mechanism by shifting construction and finalization risks to UGL. </a:t>
            </a:r>
            <a:endParaRPr lang="en-US" dirty="0"/>
          </a:p>
        </p:txBody>
      </p:sp>
      <p:sp>
        <p:nvSpPr>
          <p:cNvPr id="4" name="Slide Number Placeholder 3"/>
          <p:cNvSpPr>
            <a:spLocks noGrp="1"/>
          </p:cNvSpPr>
          <p:nvPr>
            <p:ph type="sldNum" sz="quarter" idx="5"/>
          </p:nvPr>
        </p:nvSpPr>
        <p:spPr/>
        <p:txBody>
          <a:bodyPr/>
          <a:lstStyle/>
          <a:p>
            <a:fld id="{77AE4709-8B96-5547-96E6-7050030F2EA1}" type="slidenum">
              <a:rPr lang="en-US" smtClean="0"/>
              <a:t>7</a:t>
            </a:fld>
            <a:endParaRPr lang="en-US"/>
          </a:p>
        </p:txBody>
      </p:sp>
    </p:spTree>
    <p:extLst>
      <p:ext uri="{BB962C8B-B14F-4D97-AF65-F5344CB8AC3E}">
        <p14:creationId xmlns:p14="http://schemas.microsoft.com/office/powerpoint/2010/main" val="3603737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ECECEC"/>
                </a:solidFill>
                <a:effectLst/>
                <a:highlight>
                  <a:srgbClr val="212121"/>
                </a:highlight>
                <a:latin typeface="Söhne"/>
              </a:rPr>
              <a:t>They also assured revenue through Power Purchase Agreements with Origin Energy and Energy Australia, mitigating financial risk and guaranteeing stable income for the future</a:t>
            </a:r>
            <a:endParaRPr lang="en-US" dirty="0"/>
          </a:p>
        </p:txBody>
      </p:sp>
      <p:sp>
        <p:nvSpPr>
          <p:cNvPr id="4" name="Slide Number Placeholder 3"/>
          <p:cNvSpPr>
            <a:spLocks noGrp="1"/>
          </p:cNvSpPr>
          <p:nvPr>
            <p:ph type="sldNum" sz="quarter" idx="5"/>
          </p:nvPr>
        </p:nvSpPr>
        <p:spPr/>
        <p:txBody>
          <a:bodyPr/>
          <a:lstStyle/>
          <a:p>
            <a:fld id="{77AE4709-8B96-5547-96E6-7050030F2EA1}" type="slidenum">
              <a:rPr lang="en-US" smtClean="0"/>
              <a:t>8</a:t>
            </a:fld>
            <a:endParaRPr lang="en-US"/>
          </a:p>
        </p:txBody>
      </p:sp>
    </p:spTree>
    <p:extLst>
      <p:ext uri="{BB962C8B-B14F-4D97-AF65-F5344CB8AC3E}">
        <p14:creationId xmlns:p14="http://schemas.microsoft.com/office/powerpoint/2010/main" val="141571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simple hedging mechanisms were used, </a:t>
            </a:r>
            <a:r>
              <a:rPr lang="en-US" dirty="0" err="1"/>
              <a:t>Genex</a:t>
            </a:r>
            <a:r>
              <a:rPr lang="en-US" dirty="0"/>
              <a:t> realized the importance of sophisticated hedging mechanisms to mitigate market volatility. We recommend the use of forward and futures contracts  to prevent any risks associated with it. Because, it helps to know the profit margins and accurately budget costs and revenues. </a:t>
            </a:r>
          </a:p>
        </p:txBody>
      </p:sp>
      <p:sp>
        <p:nvSpPr>
          <p:cNvPr id="4" name="Slide Number Placeholder 3"/>
          <p:cNvSpPr>
            <a:spLocks noGrp="1"/>
          </p:cNvSpPr>
          <p:nvPr>
            <p:ph type="sldNum" sz="quarter" idx="5"/>
          </p:nvPr>
        </p:nvSpPr>
        <p:spPr/>
        <p:txBody>
          <a:bodyPr/>
          <a:lstStyle/>
          <a:p>
            <a:fld id="{77AE4709-8B96-5547-96E6-7050030F2EA1}" type="slidenum">
              <a:rPr lang="en-US" smtClean="0"/>
              <a:t>10</a:t>
            </a:fld>
            <a:endParaRPr lang="en-US"/>
          </a:p>
        </p:txBody>
      </p:sp>
    </p:spTree>
    <p:extLst>
      <p:ext uri="{BB962C8B-B14F-4D97-AF65-F5344CB8AC3E}">
        <p14:creationId xmlns:p14="http://schemas.microsoft.com/office/powerpoint/2010/main" val="164737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ECECEC"/>
                </a:solidFill>
                <a:effectLst/>
                <a:highlight>
                  <a:srgbClr val="212121"/>
                </a:highlight>
                <a:latin typeface="Söhne"/>
              </a:rPr>
              <a:t>We also recommend use of risk register to track potential project setbacks, ensuring robust controls for budget management and ensuring stakeholder expectations </a:t>
            </a:r>
            <a:endParaRPr lang="en-US" dirty="0"/>
          </a:p>
        </p:txBody>
      </p:sp>
      <p:sp>
        <p:nvSpPr>
          <p:cNvPr id="4" name="Slide Number Placeholder 3"/>
          <p:cNvSpPr>
            <a:spLocks noGrp="1"/>
          </p:cNvSpPr>
          <p:nvPr>
            <p:ph type="sldNum" sz="quarter" idx="5"/>
          </p:nvPr>
        </p:nvSpPr>
        <p:spPr/>
        <p:txBody>
          <a:bodyPr/>
          <a:lstStyle/>
          <a:p>
            <a:fld id="{77AE4709-8B96-5547-96E6-7050030F2EA1}" type="slidenum">
              <a:rPr lang="en-US" smtClean="0"/>
              <a:t>11</a:t>
            </a:fld>
            <a:endParaRPr lang="en-US"/>
          </a:p>
        </p:txBody>
      </p:sp>
    </p:spTree>
    <p:extLst>
      <p:ext uri="{BB962C8B-B14F-4D97-AF65-F5344CB8AC3E}">
        <p14:creationId xmlns:p14="http://schemas.microsoft.com/office/powerpoint/2010/main" val="394165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ECECEC"/>
                </a:solidFill>
                <a:effectLst/>
                <a:highlight>
                  <a:srgbClr val="212121"/>
                </a:highlight>
                <a:latin typeface="Söhne"/>
              </a:rPr>
              <a:t>To anticipate and manage external impacts, we suggest the use of PESTELG framework to identify key factors like political, economic, and legal influences. </a:t>
            </a:r>
            <a:endParaRPr lang="en-US" dirty="0"/>
          </a:p>
        </p:txBody>
      </p:sp>
      <p:sp>
        <p:nvSpPr>
          <p:cNvPr id="4" name="Slide Number Placeholder 3"/>
          <p:cNvSpPr>
            <a:spLocks noGrp="1"/>
          </p:cNvSpPr>
          <p:nvPr>
            <p:ph type="sldNum" sz="quarter" idx="5"/>
          </p:nvPr>
        </p:nvSpPr>
        <p:spPr/>
        <p:txBody>
          <a:bodyPr/>
          <a:lstStyle/>
          <a:p>
            <a:fld id="{77AE4709-8B96-5547-96E6-7050030F2EA1}" type="slidenum">
              <a:rPr lang="en-US" smtClean="0"/>
              <a:t>12</a:t>
            </a:fld>
            <a:endParaRPr lang="en-US"/>
          </a:p>
        </p:txBody>
      </p:sp>
    </p:spTree>
    <p:extLst>
      <p:ext uri="{BB962C8B-B14F-4D97-AF65-F5344CB8AC3E}">
        <p14:creationId xmlns:p14="http://schemas.microsoft.com/office/powerpoint/2010/main" val="80784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9EEE-16ED-4176-B32B-5AB272ABC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C40F01-B648-46AB-9E5B-18067C2E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3118A-983C-4BAB-A2F5-F241AF813A00}"/>
              </a:ext>
            </a:extLst>
          </p:cNvPr>
          <p:cNvSpPr>
            <a:spLocks noGrp="1"/>
          </p:cNvSpPr>
          <p:nvPr>
            <p:ph type="dt" sz="half" idx="10"/>
          </p:nvPr>
        </p:nvSpPr>
        <p:spPr/>
        <p:txBody>
          <a:bodyPr/>
          <a:lstStyle/>
          <a:p>
            <a:fld id="{4B524534-9969-4CB2-9ABD-C21CB6C0DCA9}" type="datetimeFigureOut">
              <a:rPr lang="en-US" smtClean="0"/>
              <a:t>4/16/24</a:t>
            </a:fld>
            <a:endParaRPr lang="en-US"/>
          </a:p>
        </p:txBody>
      </p:sp>
      <p:sp>
        <p:nvSpPr>
          <p:cNvPr id="5" name="Footer Placeholder 4">
            <a:extLst>
              <a:ext uri="{FF2B5EF4-FFF2-40B4-BE49-F238E27FC236}">
                <a16:creationId xmlns:a16="http://schemas.microsoft.com/office/drawing/2014/main" id="{8FD13612-C528-4317-81AF-FF4A87278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E5F64-03B8-4684-BD50-660EC9D3ABB6}"/>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59970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275A-987F-4EB6-A02A-0F0B8350D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EABF2B-AEBA-4F1F-BD9C-1FAC356CC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9D9E-F4D3-4F95-A71F-9FA31CBABF8E}"/>
              </a:ext>
            </a:extLst>
          </p:cNvPr>
          <p:cNvSpPr>
            <a:spLocks noGrp="1"/>
          </p:cNvSpPr>
          <p:nvPr>
            <p:ph type="dt" sz="half" idx="10"/>
          </p:nvPr>
        </p:nvSpPr>
        <p:spPr/>
        <p:txBody>
          <a:bodyPr/>
          <a:lstStyle/>
          <a:p>
            <a:fld id="{4B524534-9969-4CB2-9ABD-C21CB6C0DCA9}" type="datetimeFigureOut">
              <a:rPr lang="en-US" smtClean="0"/>
              <a:t>4/16/24</a:t>
            </a:fld>
            <a:endParaRPr lang="en-US"/>
          </a:p>
        </p:txBody>
      </p:sp>
      <p:sp>
        <p:nvSpPr>
          <p:cNvPr id="5" name="Footer Placeholder 4">
            <a:extLst>
              <a:ext uri="{FF2B5EF4-FFF2-40B4-BE49-F238E27FC236}">
                <a16:creationId xmlns:a16="http://schemas.microsoft.com/office/drawing/2014/main" id="{2DD0BFFA-6385-42DE-BC39-BADAE3955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3FC63-CD2A-43FC-849B-2384A09A6B8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13653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A982B9-263E-4D5E-B6F5-C8C6D7DBD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4915C8-B3EF-48AE-92A3-4F945016D6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4A600-AEDA-4D25-AA64-549A1B2DDCFB}"/>
              </a:ext>
            </a:extLst>
          </p:cNvPr>
          <p:cNvSpPr>
            <a:spLocks noGrp="1"/>
          </p:cNvSpPr>
          <p:nvPr>
            <p:ph type="dt" sz="half" idx="10"/>
          </p:nvPr>
        </p:nvSpPr>
        <p:spPr/>
        <p:txBody>
          <a:bodyPr/>
          <a:lstStyle/>
          <a:p>
            <a:fld id="{4B524534-9969-4CB2-9ABD-C21CB6C0DCA9}" type="datetimeFigureOut">
              <a:rPr lang="en-US" smtClean="0"/>
              <a:t>4/16/24</a:t>
            </a:fld>
            <a:endParaRPr lang="en-US"/>
          </a:p>
        </p:txBody>
      </p:sp>
      <p:sp>
        <p:nvSpPr>
          <p:cNvPr id="5" name="Footer Placeholder 4">
            <a:extLst>
              <a:ext uri="{FF2B5EF4-FFF2-40B4-BE49-F238E27FC236}">
                <a16:creationId xmlns:a16="http://schemas.microsoft.com/office/drawing/2014/main" id="{C42D1FE4-F416-4606-A61E-0E45A90A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BFB76-0582-4C73-8D0D-370BEE6221A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6384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24CDB-185C-4254-8ED4-E5C2086EBB84}"/>
              </a:ext>
            </a:extLst>
          </p:cNvPr>
          <p:cNvSpPr>
            <a:spLocks noGrp="1"/>
          </p:cNvSpPr>
          <p:nvPr>
            <p:ph type="dt" sz="half" idx="10"/>
          </p:nvPr>
        </p:nvSpPr>
        <p:spPr/>
        <p:txBody>
          <a:bodyPr/>
          <a:lstStyle/>
          <a:p>
            <a:fld id="{4B524534-9969-4CB2-9ABD-C21CB6C0DCA9}" type="datetimeFigureOut">
              <a:rPr lang="en-US" smtClean="0"/>
              <a:t>4/16/24</a:t>
            </a:fld>
            <a:endParaRPr lang="en-US"/>
          </a:p>
        </p:txBody>
      </p:sp>
      <p:sp>
        <p:nvSpPr>
          <p:cNvPr id="5" name="Footer Placeholder 4">
            <a:extLst>
              <a:ext uri="{FF2B5EF4-FFF2-40B4-BE49-F238E27FC236}">
                <a16:creationId xmlns:a16="http://schemas.microsoft.com/office/drawing/2014/main"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FE74-6212-4D92-9932-D66EF8921D2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559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1F78-E800-43B6-A288-9CBD21FF9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8E8258-7259-466A-B848-0A7BDF696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F2AE53-1AE6-4515-9E7C-4DF370399020}"/>
              </a:ext>
            </a:extLst>
          </p:cNvPr>
          <p:cNvSpPr>
            <a:spLocks noGrp="1"/>
          </p:cNvSpPr>
          <p:nvPr>
            <p:ph type="dt" sz="half" idx="10"/>
          </p:nvPr>
        </p:nvSpPr>
        <p:spPr/>
        <p:txBody>
          <a:bodyPr/>
          <a:lstStyle/>
          <a:p>
            <a:fld id="{4B524534-9969-4CB2-9ABD-C21CB6C0DCA9}" type="datetimeFigureOut">
              <a:rPr lang="en-US" smtClean="0"/>
              <a:t>4/16/24</a:t>
            </a:fld>
            <a:endParaRPr lang="en-US"/>
          </a:p>
        </p:txBody>
      </p:sp>
      <p:sp>
        <p:nvSpPr>
          <p:cNvPr id="5" name="Footer Placeholder 4">
            <a:extLst>
              <a:ext uri="{FF2B5EF4-FFF2-40B4-BE49-F238E27FC236}">
                <a16:creationId xmlns:a16="http://schemas.microsoft.com/office/drawing/2014/main" id="{80D55D63-C6EE-4D5C-B7A9-95A1E6D1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63A6C-0F5A-4140-86D7-CEA5DA9D2F9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5787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452A-1AAC-41B7-9698-E4A536710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0F0C6-2ABB-45B6-AE72-F4B46AEA5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6BF74-B5B0-48C9-8830-CBA5FA0ABE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28EC25-05AD-42BA-9E6F-CB33230764C6}"/>
              </a:ext>
            </a:extLst>
          </p:cNvPr>
          <p:cNvSpPr>
            <a:spLocks noGrp="1"/>
          </p:cNvSpPr>
          <p:nvPr>
            <p:ph type="dt" sz="half" idx="10"/>
          </p:nvPr>
        </p:nvSpPr>
        <p:spPr/>
        <p:txBody>
          <a:bodyPr/>
          <a:lstStyle/>
          <a:p>
            <a:fld id="{4B524534-9969-4CB2-9ABD-C21CB6C0DCA9}" type="datetimeFigureOut">
              <a:rPr lang="en-US" smtClean="0"/>
              <a:t>4/16/24</a:t>
            </a:fld>
            <a:endParaRPr lang="en-US"/>
          </a:p>
        </p:txBody>
      </p:sp>
      <p:sp>
        <p:nvSpPr>
          <p:cNvPr id="6" name="Footer Placeholder 5">
            <a:extLst>
              <a:ext uri="{FF2B5EF4-FFF2-40B4-BE49-F238E27FC236}">
                <a16:creationId xmlns:a16="http://schemas.microsoft.com/office/drawing/2014/main" id="{8C912A1E-D315-4BA7-ABB2-E712C20C9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485FA-A2AC-49CA-9A83-C92CE36BA44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28129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8BFD-420B-47B1-A399-28337F7FE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B09AA-FB5C-43B5-B943-D56018E7A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D0E27-DA14-405A-9146-FD721CFD9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E33A21-3231-4570-9504-DEB8F0198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2927E2-FB38-41BF-B8D6-2EF618DE3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20403D-0D2B-4F1F-9759-5D2C6F2EF7DD}"/>
              </a:ext>
            </a:extLst>
          </p:cNvPr>
          <p:cNvSpPr>
            <a:spLocks noGrp="1"/>
          </p:cNvSpPr>
          <p:nvPr>
            <p:ph type="dt" sz="half" idx="10"/>
          </p:nvPr>
        </p:nvSpPr>
        <p:spPr/>
        <p:txBody>
          <a:bodyPr/>
          <a:lstStyle/>
          <a:p>
            <a:fld id="{4B524534-9969-4CB2-9ABD-C21CB6C0DCA9}" type="datetimeFigureOut">
              <a:rPr lang="en-US" smtClean="0"/>
              <a:t>4/16/24</a:t>
            </a:fld>
            <a:endParaRPr lang="en-US"/>
          </a:p>
        </p:txBody>
      </p:sp>
      <p:sp>
        <p:nvSpPr>
          <p:cNvPr id="8" name="Footer Placeholder 7">
            <a:extLst>
              <a:ext uri="{FF2B5EF4-FFF2-40B4-BE49-F238E27FC236}">
                <a16:creationId xmlns:a16="http://schemas.microsoft.com/office/drawing/2014/main" id="{BAD5D7F8-7B2A-42B7-9364-8B44FD6A5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3F565-160A-49C2-AAC3-B286AF284C5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880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7B34-953F-46E2-9212-9C7904F30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FD579-8E3D-4694-B59F-C72342EC3FFA}"/>
              </a:ext>
            </a:extLst>
          </p:cNvPr>
          <p:cNvSpPr>
            <a:spLocks noGrp="1"/>
          </p:cNvSpPr>
          <p:nvPr>
            <p:ph type="dt" sz="half" idx="10"/>
          </p:nvPr>
        </p:nvSpPr>
        <p:spPr/>
        <p:txBody>
          <a:bodyPr/>
          <a:lstStyle/>
          <a:p>
            <a:fld id="{4B524534-9969-4CB2-9ABD-C21CB6C0DCA9}" type="datetimeFigureOut">
              <a:rPr lang="en-US" smtClean="0"/>
              <a:t>4/16/24</a:t>
            </a:fld>
            <a:endParaRPr lang="en-US"/>
          </a:p>
        </p:txBody>
      </p:sp>
      <p:sp>
        <p:nvSpPr>
          <p:cNvPr id="4" name="Footer Placeholder 3">
            <a:extLst>
              <a:ext uri="{FF2B5EF4-FFF2-40B4-BE49-F238E27FC236}">
                <a16:creationId xmlns:a16="http://schemas.microsoft.com/office/drawing/2014/main" id="{ED071574-27F1-4B7A-BAE3-2B6FCEC99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D8E433-95CB-4471-BE93-57D289ED6B5D}"/>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669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81F0-4DBF-48CB-B4EB-04051F47334B}"/>
              </a:ext>
            </a:extLst>
          </p:cNvPr>
          <p:cNvSpPr>
            <a:spLocks noGrp="1"/>
          </p:cNvSpPr>
          <p:nvPr>
            <p:ph type="dt" sz="half" idx="10"/>
          </p:nvPr>
        </p:nvSpPr>
        <p:spPr/>
        <p:txBody>
          <a:bodyPr/>
          <a:lstStyle/>
          <a:p>
            <a:fld id="{4B524534-9969-4CB2-9ABD-C21CB6C0DCA9}" type="datetimeFigureOut">
              <a:rPr lang="en-US" smtClean="0"/>
              <a:t>4/16/24</a:t>
            </a:fld>
            <a:endParaRPr lang="en-US"/>
          </a:p>
        </p:txBody>
      </p:sp>
      <p:sp>
        <p:nvSpPr>
          <p:cNvPr id="3" name="Footer Placeholder 2">
            <a:extLst>
              <a:ext uri="{FF2B5EF4-FFF2-40B4-BE49-F238E27FC236}">
                <a16:creationId xmlns:a16="http://schemas.microsoft.com/office/drawing/2014/main" id="{0DC5B585-6DE1-4A09-91B3-11A8D113DB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02F36D-2A84-4C8A-A101-3B1447C19DD9}"/>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0761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10F9-CB47-4046-B486-183E7B046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03C747-7154-4E65-B288-C0F5444BC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D75969-9787-45FF-B02B-BD60FEF51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E74412-3327-4562-A9B1-E3CD35962F90}"/>
              </a:ext>
            </a:extLst>
          </p:cNvPr>
          <p:cNvSpPr>
            <a:spLocks noGrp="1"/>
          </p:cNvSpPr>
          <p:nvPr>
            <p:ph type="dt" sz="half" idx="10"/>
          </p:nvPr>
        </p:nvSpPr>
        <p:spPr/>
        <p:txBody>
          <a:bodyPr/>
          <a:lstStyle/>
          <a:p>
            <a:fld id="{4B524534-9969-4CB2-9ABD-C21CB6C0DCA9}" type="datetimeFigureOut">
              <a:rPr lang="en-US" smtClean="0"/>
              <a:t>4/16/24</a:t>
            </a:fld>
            <a:endParaRPr lang="en-US"/>
          </a:p>
        </p:txBody>
      </p:sp>
      <p:sp>
        <p:nvSpPr>
          <p:cNvPr id="6" name="Footer Placeholder 5">
            <a:extLst>
              <a:ext uri="{FF2B5EF4-FFF2-40B4-BE49-F238E27FC236}">
                <a16:creationId xmlns:a16="http://schemas.microsoft.com/office/drawing/2014/main" id="{7BD53315-3633-4ECA-B2A4-A1F648A35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8B3A6-1D67-450F-91D0-7BE4DC5E410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151805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7C49-0AF4-4BCA-BD58-5CF270B44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234198-316F-4B5C-A8F3-7DA172AC0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B99583-D413-498F-8CDE-5451E602F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C6A98-151E-46AB-88EA-1F904395DAD6}"/>
              </a:ext>
            </a:extLst>
          </p:cNvPr>
          <p:cNvSpPr>
            <a:spLocks noGrp="1"/>
          </p:cNvSpPr>
          <p:nvPr>
            <p:ph type="dt" sz="half" idx="10"/>
          </p:nvPr>
        </p:nvSpPr>
        <p:spPr/>
        <p:txBody>
          <a:bodyPr/>
          <a:lstStyle/>
          <a:p>
            <a:fld id="{4B524534-9969-4CB2-9ABD-C21CB6C0DCA9}" type="datetimeFigureOut">
              <a:rPr lang="en-US" smtClean="0"/>
              <a:t>4/16/24</a:t>
            </a:fld>
            <a:endParaRPr lang="en-US"/>
          </a:p>
        </p:txBody>
      </p:sp>
      <p:sp>
        <p:nvSpPr>
          <p:cNvPr id="6" name="Footer Placeholder 5">
            <a:extLst>
              <a:ext uri="{FF2B5EF4-FFF2-40B4-BE49-F238E27FC236}">
                <a16:creationId xmlns:a16="http://schemas.microsoft.com/office/drawing/2014/main" id="{781FD373-EEFF-4D93-BEDB-FAB398098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684BC-6EA4-40C1-BAC2-53CBBBBA896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06688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06709-0A5C-4421-BC1B-068DA5C42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DC4133-F497-49A1-A726-5A366B7E1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213B9-C0F7-45D3-BD6C-98FC6F2D4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24534-9969-4CB2-9ABD-C21CB6C0DCA9}" type="datetimeFigureOut">
              <a:rPr lang="en-US" smtClean="0"/>
              <a:t>4/16/24</a:t>
            </a:fld>
            <a:endParaRPr lang="en-US"/>
          </a:p>
        </p:txBody>
      </p:sp>
      <p:sp>
        <p:nvSpPr>
          <p:cNvPr id="5" name="Footer Placeholder 4">
            <a:extLst>
              <a:ext uri="{FF2B5EF4-FFF2-40B4-BE49-F238E27FC236}">
                <a16:creationId xmlns:a16="http://schemas.microsoft.com/office/drawing/2014/main" id="{522F9C1C-9F3E-47F1-B393-DFDEC0F47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9B7061-2E1E-4D31-A140-9F1497C08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785E3-51D0-49B5-A3F2-7F4742E743D6}" type="slidenum">
              <a:rPr lang="en-US" smtClean="0"/>
              <a:t>‹#›</a:t>
            </a:fld>
            <a:endParaRPr lang="en-US"/>
          </a:p>
        </p:txBody>
      </p:sp>
    </p:spTree>
    <p:extLst>
      <p:ext uri="{BB962C8B-B14F-4D97-AF65-F5344CB8AC3E}">
        <p14:creationId xmlns:p14="http://schemas.microsoft.com/office/powerpoint/2010/main" val="2296838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7.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7.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8.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9.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5.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3.png"/><Relationship Id="rId4" Type="http://schemas.openxmlformats.org/officeDocument/2006/relationships/notesSlide" Target="../notesSlides/notesSlide2.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0.png"/><Relationship Id="rId4" Type="http://schemas.openxmlformats.org/officeDocument/2006/relationships/notesSlide" Target="../notesSlides/notesSlide3.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Layout" Target="../diagrams/layout4.xml"/><Relationship Id="rId11" Type="http://schemas.openxmlformats.org/officeDocument/2006/relationships/image" Target="../media/image26.png"/><Relationship Id="rId5" Type="http://schemas.openxmlformats.org/officeDocument/2006/relationships/diagramData" Target="../diagrams/data4.xml"/><Relationship Id="rId10" Type="http://schemas.openxmlformats.org/officeDocument/2006/relationships/image" Target="../media/image25.jpeg"/><Relationship Id="rId4" Type="http://schemas.openxmlformats.org/officeDocument/2006/relationships/notesSlide" Target="../notesSlides/notesSlide4.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556995"/>
            <a:ext cx="10515600" cy="1133693"/>
          </a:xfrm>
        </p:spPr>
        <p:txBody>
          <a:bodyPr>
            <a:normAutofit/>
          </a:bodyPr>
          <a:lstStyle/>
          <a:p>
            <a:r>
              <a:rPr lang="en-US" sz="5200" dirty="0"/>
              <a:t>Risk Management</a:t>
            </a:r>
          </a:p>
        </p:txBody>
      </p:sp>
      <p:graphicFrame>
        <p:nvGraphicFramePr>
          <p:cNvPr id="13" name="Content Placeholder">
            <a:extLst>
              <a:ext uri="{FF2B5EF4-FFF2-40B4-BE49-F238E27FC236}">
                <a16:creationId xmlns:a16="http://schemas.microsoft.com/office/drawing/2014/main" id="{571CE564-4B0F-78F8-6934-F874C83AA678}"/>
              </a:ext>
            </a:extLst>
          </p:cNvPr>
          <p:cNvGraphicFramePr>
            <a:graphicFrameLocks noGrp="1"/>
          </p:cNvGraphicFramePr>
          <p:nvPr>
            <p:ph idx="1"/>
            <p:extLst>
              <p:ext uri="{D42A27DB-BD31-4B8C-83A1-F6EECF244321}">
                <p14:modId xmlns:p14="http://schemas.microsoft.com/office/powerpoint/2010/main" val="22243248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Video 4">
            <a:extLst>
              <a:ext uri="{FF2B5EF4-FFF2-40B4-BE49-F238E27FC236}">
                <a16:creationId xmlns:a16="http://schemas.microsoft.com/office/drawing/2014/main" id="{7510FB06-D58C-AF68-4C16-1C01AEE1869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052304" y="4718304"/>
            <a:ext cx="2057400" cy="2057400"/>
          </a:xfrm>
          <a:prstGeom prst="ellipse">
            <a:avLst/>
          </a:prstGeom>
        </p:spPr>
      </p:pic>
      <p:sp>
        <p:nvSpPr>
          <p:cNvPr id="3" name="TextBox 2">
            <a:extLst>
              <a:ext uri="{FF2B5EF4-FFF2-40B4-BE49-F238E27FC236}">
                <a16:creationId xmlns:a16="http://schemas.microsoft.com/office/drawing/2014/main" id="{9E8F9EAE-DC49-CA0B-8135-9311E6BF26DA}"/>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27982"/>
    </mc:Choice>
    <mc:Fallback xmlns="">
      <p:transition spd="slow" advTm="2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3" name="Rectangle 104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1046746" y="586822"/>
            <a:ext cx="3560252" cy="1645920"/>
          </a:xfrm>
        </p:spPr>
        <p:txBody>
          <a:bodyPr>
            <a:normAutofit/>
          </a:bodyPr>
          <a:lstStyle/>
          <a:p>
            <a:r>
              <a:rPr lang="en-US" sz="3200"/>
              <a:t>Enhanced Hedging Mechanisms</a:t>
            </a:r>
          </a:p>
        </p:txBody>
      </p:sp>
      <p:sp>
        <p:nvSpPr>
          <p:cNvPr id="1044" name="Rectangle 104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45" name="Rectangle 104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p:cNvSpPr>
            <a:spLocks noGrp="1"/>
          </p:cNvSpPr>
          <p:nvPr>
            <p:ph idx="1"/>
          </p:nvPr>
        </p:nvSpPr>
        <p:spPr>
          <a:xfrm>
            <a:off x="5351164" y="586822"/>
            <a:ext cx="6002636" cy="1645920"/>
          </a:xfrm>
        </p:spPr>
        <p:txBody>
          <a:bodyPr anchor="ctr">
            <a:normAutofit/>
          </a:bodyPr>
          <a:lstStyle/>
          <a:p>
            <a:pPr lvl="0"/>
            <a:r>
              <a:rPr lang="en-US" sz="1800"/>
              <a:t>Implement more sophisticated hedging mechanisms like forward and futures contracts to mitigate unforeseen market volatility</a:t>
            </a:r>
          </a:p>
        </p:txBody>
      </p:sp>
      <p:pic>
        <p:nvPicPr>
          <p:cNvPr id="1026" name="Picture 2">
            <a:extLst>
              <a:ext uri="{FF2B5EF4-FFF2-40B4-BE49-F238E27FC236}">
                <a16:creationId xmlns:a16="http://schemas.microsoft.com/office/drawing/2014/main" id="{5890AB41-FECC-408C-DE77-6EAC5B9D44B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394106" y="2734056"/>
            <a:ext cx="7492179" cy="3483864"/>
          </a:xfrm>
          <a:prstGeom prst="rect">
            <a:avLst/>
          </a:prstGeom>
          <a:noFill/>
          <a:extLst>
            <a:ext uri="{909E8E84-426E-40DD-AFC4-6F175D3DCCD1}">
              <a14:hiddenFill xmlns:a14="http://schemas.microsoft.com/office/drawing/2010/main">
                <a:solidFill>
                  <a:srgbClr val="FFFFFF"/>
                </a:solidFill>
              </a14:hiddenFill>
            </a:ext>
          </a:extLst>
        </p:spPr>
      </p:pic>
      <p:pic>
        <p:nvPicPr>
          <p:cNvPr id="6" name="Video 5">
            <a:extLst>
              <a:ext uri="{FF2B5EF4-FFF2-40B4-BE49-F238E27FC236}">
                <a16:creationId xmlns:a16="http://schemas.microsoft.com/office/drawing/2014/main" id="{AAA1E55C-F5F3-759A-0C21-55A3D9B76DED}"/>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
        <p:nvSpPr>
          <p:cNvPr id="4" name="TextBox 3">
            <a:extLst>
              <a:ext uri="{FF2B5EF4-FFF2-40B4-BE49-F238E27FC236}">
                <a16:creationId xmlns:a16="http://schemas.microsoft.com/office/drawing/2014/main" id="{E8619F31-41F0-8A95-4783-C0A3C2BFC16B}"/>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27348"/>
    </mc:Choice>
    <mc:Fallback xmlns="">
      <p:transition spd="slow" advTm="27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1046746" y="586822"/>
            <a:ext cx="3560252" cy="1645920"/>
          </a:xfrm>
        </p:spPr>
        <p:txBody>
          <a:bodyPr>
            <a:normAutofit/>
          </a:bodyPr>
          <a:lstStyle/>
          <a:p>
            <a:r>
              <a:rPr lang="en-US" sz="3200"/>
              <a:t>Risk Register Utilization</a:t>
            </a:r>
          </a:p>
        </p:txBody>
      </p:sp>
      <p:sp>
        <p:nvSpPr>
          <p:cNvPr id="27" name="Rectangle 2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p:cNvSpPr>
            <a:spLocks noGrp="1"/>
          </p:cNvSpPr>
          <p:nvPr>
            <p:ph idx="1"/>
          </p:nvPr>
        </p:nvSpPr>
        <p:spPr>
          <a:xfrm>
            <a:off x="5351164" y="586822"/>
            <a:ext cx="6002636" cy="1645920"/>
          </a:xfrm>
        </p:spPr>
        <p:txBody>
          <a:bodyPr anchor="ctr">
            <a:normAutofit/>
          </a:bodyPr>
          <a:lstStyle/>
          <a:p>
            <a:pPr lvl="0"/>
            <a:endParaRPr lang="en-US" sz="1700" dirty="0"/>
          </a:p>
          <a:p>
            <a:pPr lvl="0"/>
            <a:endParaRPr lang="en-US" sz="1700" dirty="0"/>
          </a:p>
          <a:p>
            <a:pPr lvl="0"/>
            <a:r>
              <a:rPr lang="en-US" sz="1700" dirty="0"/>
              <a:t>Use of a risk register to identify potential setbacks within the project and implement controls for better project budget management and stakeholder expectation management</a:t>
            </a:r>
          </a:p>
          <a:p>
            <a:pPr lvl="0"/>
            <a:endParaRPr lang="en-US" sz="1700" dirty="0"/>
          </a:p>
          <a:p>
            <a:pPr lvl="0"/>
            <a:endParaRPr lang="en-US" sz="1700" dirty="0"/>
          </a:p>
        </p:txBody>
      </p:sp>
      <p:graphicFrame>
        <p:nvGraphicFramePr>
          <p:cNvPr id="4" name="Table 3">
            <a:extLst>
              <a:ext uri="{FF2B5EF4-FFF2-40B4-BE49-F238E27FC236}">
                <a16:creationId xmlns:a16="http://schemas.microsoft.com/office/drawing/2014/main" id="{7D283DFA-6346-C3AB-063B-65677BAA3AA5}"/>
              </a:ext>
            </a:extLst>
          </p:cNvPr>
          <p:cNvGraphicFramePr>
            <a:graphicFrameLocks noGrp="1"/>
          </p:cNvGraphicFramePr>
          <p:nvPr>
            <p:extLst>
              <p:ext uri="{D42A27DB-BD31-4B8C-83A1-F6EECF244321}">
                <p14:modId xmlns:p14="http://schemas.microsoft.com/office/powerpoint/2010/main" val="1370250691"/>
              </p:ext>
            </p:extLst>
          </p:nvPr>
        </p:nvGraphicFramePr>
        <p:xfrm>
          <a:off x="557784" y="2858845"/>
          <a:ext cx="11164827" cy="3234291"/>
        </p:xfrm>
        <a:graphic>
          <a:graphicData uri="http://schemas.openxmlformats.org/drawingml/2006/table">
            <a:tbl>
              <a:tblPr firstRow="1" firstCol="1" bandRow="1">
                <a:solidFill>
                  <a:srgbClr val="F2F2F2">
                    <a:alpha val="45098"/>
                  </a:srgbClr>
                </a:solidFill>
                <a:tableStyleId>{5C22544A-7EE6-4342-B048-85BDC9FD1C3A}</a:tableStyleId>
              </a:tblPr>
              <a:tblGrid>
                <a:gridCol w="2505442">
                  <a:extLst>
                    <a:ext uri="{9D8B030D-6E8A-4147-A177-3AD203B41FA5}">
                      <a16:colId xmlns:a16="http://schemas.microsoft.com/office/drawing/2014/main" val="1151404382"/>
                    </a:ext>
                  </a:extLst>
                </a:gridCol>
                <a:gridCol w="1303254">
                  <a:extLst>
                    <a:ext uri="{9D8B030D-6E8A-4147-A177-3AD203B41FA5}">
                      <a16:colId xmlns:a16="http://schemas.microsoft.com/office/drawing/2014/main" val="2771951331"/>
                    </a:ext>
                  </a:extLst>
                </a:gridCol>
                <a:gridCol w="1588273">
                  <a:extLst>
                    <a:ext uri="{9D8B030D-6E8A-4147-A177-3AD203B41FA5}">
                      <a16:colId xmlns:a16="http://schemas.microsoft.com/office/drawing/2014/main" val="2293855910"/>
                    </a:ext>
                  </a:extLst>
                </a:gridCol>
                <a:gridCol w="985351">
                  <a:extLst>
                    <a:ext uri="{9D8B030D-6E8A-4147-A177-3AD203B41FA5}">
                      <a16:colId xmlns:a16="http://schemas.microsoft.com/office/drawing/2014/main" val="1920624944"/>
                    </a:ext>
                  </a:extLst>
                </a:gridCol>
                <a:gridCol w="3172310">
                  <a:extLst>
                    <a:ext uri="{9D8B030D-6E8A-4147-A177-3AD203B41FA5}">
                      <a16:colId xmlns:a16="http://schemas.microsoft.com/office/drawing/2014/main" val="626035119"/>
                    </a:ext>
                  </a:extLst>
                </a:gridCol>
                <a:gridCol w="1610197">
                  <a:extLst>
                    <a:ext uri="{9D8B030D-6E8A-4147-A177-3AD203B41FA5}">
                      <a16:colId xmlns:a16="http://schemas.microsoft.com/office/drawing/2014/main" val="3545663353"/>
                    </a:ext>
                  </a:extLst>
                </a:gridCol>
              </a:tblGrid>
              <a:tr h="392886">
                <a:tc>
                  <a:txBody>
                    <a:bodyPr/>
                    <a:lstStyle/>
                    <a:p>
                      <a:pPr lvl="0" algn="ctr"/>
                      <a:r>
                        <a:rPr lang="en-AU" sz="1600" b="0" kern="0" cap="none" spc="0" dirty="0">
                          <a:solidFill>
                            <a:schemeClr val="bg1"/>
                          </a:solidFill>
                          <a:effectLst/>
                        </a:rPr>
                        <a:t>Risk Event</a:t>
                      </a:r>
                      <a:endParaRPr lang="en-AU" sz="1600" b="0" kern="100" cap="none" spc="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r>
                        <a:rPr lang="en-AU" sz="1600" b="0" kern="0" cap="none" spc="0">
                          <a:solidFill>
                            <a:schemeClr val="bg1"/>
                          </a:solidFill>
                          <a:effectLst/>
                        </a:rPr>
                        <a:t>Probability</a:t>
                      </a:r>
                      <a:endParaRPr lang="en-AU"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r>
                        <a:rPr lang="en-AU" sz="1600" b="0" kern="0" cap="none" spc="0">
                          <a:solidFill>
                            <a:schemeClr val="bg1"/>
                          </a:solidFill>
                          <a:effectLst/>
                        </a:rPr>
                        <a:t>Impact</a:t>
                      </a:r>
                      <a:endParaRPr lang="en-AU"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r>
                        <a:rPr lang="en-AU" sz="1600" b="0" kern="0" cap="none" spc="0">
                          <a:solidFill>
                            <a:schemeClr val="bg1"/>
                          </a:solidFill>
                          <a:effectLst/>
                        </a:rPr>
                        <a:t>Priority</a:t>
                      </a:r>
                      <a:endParaRPr lang="en-AU"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r>
                        <a:rPr lang="en-AU" sz="1600" b="0" kern="0" cap="none" spc="0">
                          <a:solidFill>
                            <a:schemeClr val="bg1"/>
                          </a:solidFill>
                          <a:effectLst/>
                        </a:rPr>
                        <a:t>Strategy</a:t>
                      </a:r>
                      <a:endParaRPr lang="en-AU"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r>
                        <a:rPr lang="en-AU" sz="1600" b="0" kern="0" cap="none" spc="0">
                          <a:solidFill>
                            <a:schemeClr val="bg1"/>
                          </a:solidFill>
                          <a:effectLst/>
                        </a:rPr>
                        <a:t>Accountability</a:t>
                      </a:r>
                      <a:endParaRPr lang="en-AU"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667414075"/>
                  </a:ext>
                </a:extLst>
              </a:tr>
              <a:tr h="568281">
                <a:tc>
                  <a:txBody>
                    <a:bodyPr/>
                    <a:lstStyle/>
                    <a:p>
                      <a:pPr lvl="0" algn="ctr"/>
                      <a:r>
                        <a:rPr lang="en-AU" sz="1400" b="1" kern="0" cap="none" spc="0" dirty="0">
                          <a:solidFill>
                            <a:schemeClr val="tx1"/>
                          </a:solidFill>
                          <a:effectLst/>
                        </a:rPr>
                        <a:t>Grid Connection Delays</a:t>
                      </a:r>
                      <a:endParaRPr lang="en-AU" sz="1400" b="1" kern="100" cap="none" spc="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4</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Catastrophic (5)</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20</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Expedite negotiations and approvals with grid operators</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Project Manager</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262139032"/>
                  </a:ext>
                </a:extLst>
              </a:tr>
              <a:tr h="568281">
                <a:tc>
                  <a:txBody>
                    <a:bodyPr/>
                    <a:lstStyle/>
                    <a:p>
                      <a:pPr lvl="0" algn="ctr"/>
                      <a:r>
                        <a:rPr lang="en-AU" sz="1400" b="1" kern="0" cap="none" spc="0" dirty="0">
                          <a:solidFill>
                            <a:schemeClr val="tx1"/>
                          </a:solidFill>
                          <a:effectLst/>
                        </a:rPr>
                        <a:t>Cost Overruns due to Currency Fluctuations</a:t>
                      </a:r>
                      <a:endParaRPr lang="en-AU" sz="1400" b="1" kern="100" cap="none" spc="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dirty="0">
                          <a:solidFill>
                            <a:schemeClr val="tx1"/>
                          </a:solidFill>
                          <a:effectLst/>
                        </a:rPr>
                        <a:t>3</a:t>
                      </a:r>
                      <a:endParaRPr lang="en-AU" sz="1400" kern="100" cap="none" spc="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Major (4)</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12</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Implement financial hedging strategies</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Financial Manager</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05548143"/>
                  </a:ext>
                </a:extLst>
              </a:tr>
              <a:tr h="568281">
                <a:tc>
                  <a:txBody>
                    <a:bodyPr/>
                    <a:lstStyle/>
                    <a:p>
                      <a:pPr lvl="0" algn="ctr"/>
                      <a:r>
                        <a:rPr lang="en-AU" sz="1400" b="1" kern="0" cap="none" spc="0">
                          <a:solidFill>
                            <a:schemeClr val="tx1"/>
                          </a:solidFill>
                          <a:effectLst/>
                        </a:rPr>
                        <a:t>Supply Chain Disruptions for Solar Panels</a:t>
                      </a:r>
                      <a:endParaRPr lang="en-AU" sz="1400" b="1"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dirty="0">
                          <a:solidFill>
                            <a:schemeClr val="tx1"/>
                          </a:solidFill>
                          <a:effectLst/>
                        </a:rPr>
                        <a:t>3</a:t>
                      </a:r>
                      <a:endParaRPr lang="en-AU" sz="1400" kern="100" cap="none" spc="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dirty="0">
                          <a:solidFill>
                            <a:schemeClr val="tx1"/>
                          </a:solidFill>
                          <a:effectLst/>
                        </a:rPr>
                        <a:t>Major (4)</a:t>
                      </a:r>
                      <a:endParaRPr lang="en-AU" sz="1400" kern="100" cap="none" spc="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dirty="0">
                          <a:solidFill>
                            <a:schemeClr val="tx1"/>
                          </a:solidFill>
                          <a:effectLst/>
                        </a:rPr>
                        <a:t>12</a:t>
                      </a:r>
                      <a:endParaRPr lang="en-AU" sz="1400" kern="100" cap="none" spc="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Develop alternative supplier relationships</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Procurement Manager</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50971201"/>
                  </a:ext>
                </a:extLst>
              </a:tr>
              <a:tr h="568281">
                <a:tc>
                  <a:txBody>
                    <a:bodyPr/>
                    <a:lstStyle/>
                    <a:p>
                      <a:pPr lvl="0" algn="ctr"/>
                      <a:r>
                        <a:rPr lang="en-AU" sz="1400" b="1" kern="0" cap="none" spc="0">
                          <a:solidFill>
                            <a:schemeClr val="tx1"/>
                          </a:solidFill>
                          <a:effectLst/>
                        </a:rPr>
                        <a:t>Environmental Permit Delays</a:t>
                      </a:r>
                      <a:endParaRPr lang="en-AU" sz="1400" b="1"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2</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Moderate (3)</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dirty="0">
                          <a:solidFill>
                            <a:schemeClr val="tx1"/>
                          </a:solidFill>
                          <a:effectLst/>
                        </a:rPr>
                        <a:t>6</a:t>
                      </a:r>
                      <a:endParaRPr lang="en-AU" sz="1400" kern="100" cap="none" spc="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dirty="0">
                          <a:solidFill>
                            <a:schemeClr val="tx1"/>
                          </a:solidFill>
                          <a:effectLst/>
                        </a:rPr>
                        <a:t>Engage early with regulatory bodies</a:t>
                      </a:r>
                      <a:endParaRPr lang="en-AU" sz="1400" kern="100" cap="none" spc="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Environmental Officer</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603491487"/>
                  </a:ext>
                </a:extLst>
              </a:tr>
              <a:tr h="568281">
                <a:tc>
                  <a:txBody>
                    <a:bodyPr/>
                    <a:lstStyle/>
                    <a:p>
                      <a:pPr lvl="0" algn="ctr"/>
                      <a:r>
                        <a:rPr lang="en-AU" sz="1400" b="1" kern="0" cap="none" spc="0">
                          <a:solidFill>
                            <a:schemeClr val="tx1"/>
                          </a:solidFill>
                          <a:effectLst/>
                        </a:rPr>
                        <a:t>Community Opposition</a:t>
                      </a:r>
                      <a:endParaRPr lang="en-AU" sz="1400" b="1"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lvl="0" algn="ctr"/>
                      <a:r>
                        <a:rPr lang="en-AU" sz="1400" kern="0" cap="none" spc="0">
                          <a:solidFill>
                            <a:schemeClr val="tx1"/>
                          </a:solidFill>
                          <a:effectLst/>
                        </a:rPr>
                        <a:t>2</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lvl="0" algn="ctr"/>
                      <a:r>
                        <a:rPr lang="en-AU" sz="1400" kern="0" cap="none" spc="0" dirty="0">
                          <a:solidFill>
                            <a:schemeClr val="tx1"/>
                          </a:solidFill>
                          <a:effectLst/>
                        </a:rPr>
                        <a:t>Moderate (3)</a:t>
                      </a:r>
                      <a:endParaRPr lang="en-AU" sz="1400" kern="100" cap="none" spc="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lvl="0" algn="ctr"/>
                      <a:r>
                        <a:rPr lang="en-AU" sz="1400" kern="0" cap="none" spc="0">
                          <a:solidFill>
                            <a:schemeClr val="tx1"/>
                          </a:solidFill>
                          <a:effectLst/>
                        </a:rPr>
                        <a:t>6</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lvl="0" algn="ctr"/>
                      <a:r>
                        <a:rPr lang="en-AU" sz="1400" kern="0" cap="none" spc="0" dirty="0">
                          <a:solidFill>
                            <a:schemeClr val="tx1"/>
                          </a:solidFill>
                          <a:effectLst/>
                        </a:rPr>
                        <a:t>Strengthen community engagement plans</a:t>
                      </a:r>
                      <a:endParaRPr lang="en-AU" sz="1400" kern="100" cap="none" spc="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lvl="0" algn="ctr"/>
                      <a:r>
                        <a:rPr lang="en-AU" sz="1400" kern="0" cap="none" spc="0" dirty="0">
                          <a:solidFill>
                            <a:schemeClr val="tx1"/>
                          </a:solidFill>
                          <a:effectLst/>
                        </a:rPr>
                        <a:t>Community Liaison</a:t>
                      </a:r>
                      <a:endParaRPr lang="en-AU" sz="1400" kern="100" cap="none" spc="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421889869"/>
                  </a:ext>
                </a:extLst>
              </a:tr>
            </a:tbl>
          </a:graphicData>
        </a:graphic>
      </p:graphicFrame>
      <p:pic>
        <p:nvPicPr>
          <p:cNvPr id="7" name="Video 6">
            <a:extLst>
              <a:ext uri="{FF2B5EF4-FFF2-40B4-BE49-F238E27FC236}">
                <a16:creationId xmlns:a16="http://schemas.microsoft.com/office/drawing/2014/main" id="{678CD153-CFD7-F196-E6F6-083A860C0EF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221239BB-5EB6-86A5-971B-67A8CD457A92}"/>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13297"/>
    </mc:Choice>
    <mc:Fallback xmlns="">
      <p:transition spd="slow" advTm="13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426720"/>
            <a:ext cx="10506456" cy="1919141"/>
          </a:xfrm>
        </p:spPr>
        <p:txBody>
          <a:bodyPr anchor="b">
            <a:normAutofit/>
          </a:bodyPr>
          <a:lstStyle/>
          <a:p>
            <a:r>
              <a:rPr lang="en-US" sz="6000" dirty="0"/>
              <a:t>PESTELG Framework Application</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p:cNvSpPr>
            <a:spLocks noGrp="1"/>
          </p:cNvSpPr>
          <p:nvPr>
            <p:ph idx="1"/>
          </p:nvPr>
        </p:nvSpPr>
        <p:spPr>
          <a:xfrm>
            <a:off x="841248" y="3337269"/>
            <a:ext cx="10509504" cy="2905686"/>
          </a:xfrm>
        </p:spPr>
        <p:txBody>
          <a:bodyPr>
            <a:normAutofit/>
          </a:bodyPr>
          <a:lstStyle/>
          <a:p>
            <a:pPr lvl="0"/>
            <a:r>
              <a:rPr lang="en-US" sz="2200" dirty="0"/>
              <a:t>Identification of external factors impacting the project including Political, Economic, Social, Technological, Environmental, Legal, and Global factors</a:t>
            </a:r>
          </a:p>
          <a:p>
            <a:pPr lvl="0"/>
            <a:r>
              <a:rPr lang="en-US" sz="2200" dirty="0"/>
              <a:t>Emphasis on early engagement with grid operators and regulatory authorities to avoid project delays</a:t>
            </a:r>
          </a:p>
        </p:txBody>
      </p:sp>
      <p:pic>
        <p:nvPicPr>
          <p:cNvPr id="6" name="Video 5">
            <a:extLst>
              <a:ext uri="{FF2B5EF4-FFF2-40B4-BE49-F238E27FC236}">
                <a16:creationId xmlns:a16="http://schemas.microsoft.com/office/drawing/2014/main" id="{8FCB45F8-12E8-3E85-C676-9217AD6924D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
        <p:nvSpPr>
          <p:cNvPr id="4" name="TextBox 3">
            <a:extLst>
              <a:ext uri="{FF2B5EF4-FFF2-40B4-BE49-F238E27FC236}">
                <a16:creationId xmlns:a16="http://schemas.microsoft.com/office/drawing/2014/main" id="{C166F243-06DF-12E6-E5F5-0D2C67671397}"/>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25387"/>
    </mc:Choice>
    <mc:Fallback xmlns="">
      <p:transition spd="slow" advTm="25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426720"/>
            <a:ext cx="10506456" cy="1919141"/>
          </a:xfrm>
        </p:spPr>
        <p:txBody>
          <a:bodyPr anchor="b">
            <a:normAutofit/>
          </a:bodyPr>
          <a:lstStyle/>
          <a:p>
            <a:r>
              <a:rPr lang="en-US" sz="6000"/>
              <a:t>Comprehensive Feasibility Studies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p:cNvSpPr>
            <a:spLocks noGrp="1"/>
          </p:cNvSpPr>
          <p:nvPr>
            <p:ph idx="1"/>
          </p:nvPr>
        </p:nvSpPr>
        <p:spPr>
          <a:xfrm>
            <a:off x="841248" y="3337269"/>
            <a:ext cx="10509504" cy="2905686"/>
          </a:xfrm>
        </p:spPr>
        <p:txBody>
          <a:bodyPr>
            <a:normAutofit/>
          </a:bodyPr>
          <a:lstStyle/>
          <a:p>
            <a:pPr lvl="0"/>
            <a:r>
              <a:rPr lang="en-US" sz="2200"/>
              <a:t>Advised to conduct extensive studies beyond solar radiation richness to identify and plan for potential challenges</a:t>
            </a:r>
          </a:p>
          <a:p>
            <a:pPr lvl="0"/>
            <a:r>
              <a:rPr lang="en-US" sz="2200"/>
              <a:t>Adequate budgeting and resource allocation for timely grid connection completion recommended</a:t>
            </a:r>
          </a:p>
        </p:txBody>
      </p:sp>
      <p:pic>
        <p:nvPicPr>
          <p:cNvPr id="6" name="Video 5">
            <a:extLst>
              <a:ext uri="{FF2B5EF4-FFF2-40B4-BE49-F238E27FC236}">
                <a16:creationId xmlns:a16="http://schemas.microsoft.com/office/drawing/2014/main" id="{D1315D32-DF42-8F7B-8090-18A684E759E9}"/>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
        <p:nvSpPr>
          <p:cNvPr id="4" name="TextBox 3">
            <a:extLst>
              <a:ext uri="{FF2B5EF4-FFF2-40B4-BE49-F238E27FC236}">
                <a16:creationId xmlns:a16="http://schemas.microsoft.com/office/drawing/2014/main" id="{2E1823A3-D81A-FED0-FCF1-2EBCDE277CDC}"/>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21078"/>
    </mc:Choice>
    <mc:Fallback xmlns="">
      <p:transition spd="slow" advTm="21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838200" y="556995"/>
            <a:ext cx="10515600" cy="1133693"/>
          </a:xfrm>
        </p:spPr>
        <p:txBody>
          <a:bodyPr>
            <a:normAutofit/>
          </a:bodyPr>
          <a:lstStyle/>
          <a:p>
            <a:r>
              <a:rPr lang="en-US" sz="5200"/>
              <a:t>Risk Management</a:t>
            </a:r>
          </a:p>
        </p:txBody>
      </p:sp>
      <p:graphicFrame>
        <p:nvGraphicFramePr>
          <p:cNvPr id="13" name="Content Placeholder">
            <a:extLst>
              <a:ext uri="{FF2B5EF4-FFF2-40B4-BE49-F238E27FC236}">
                <a16:creationId xmlns:a16="http://schemas.microsoft.com/office/drawing/2014/main" id="{571CE564-4B0F-78F8-6934-F874C83AA678}"/>
              </a:ext>
            </a:extLst>
          </p:cNvPr>
          <p:cNvGraphicFramePr>
            <a:graphicFrameLocks noGrp="1"/>
          </p:cNvGraphicFramePr>
          <p:nvPr>
            <p:ph idx="1"/>
          </p:nvPr>
        </p:nvGraphicFramePr>
        <p:xfrm>
          <a:off x="1116013" y="2478088"/>
          <a:ext cx="10167937" cy="3694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38200" y="451381"/>
            <a:ext cx="10512552" cy="4066540"/>
          </a:xfrm>
        </p:spPr>
        <p:txBody>
          <a:bodyPr anchor="b">
            <a:normAutofit/>
          </a:bodyPr>
          <a:lstStyle/>
          <a:p>
            <a:pPr algn="l"/>
            <a:r>
              <a:rPr lang="en-US" sz="6600"/>
              <a:t>Risk Assessment</a:t>
            </a:r>
          </a:p>
        </p:txBody>
      </p:sp>
    </p:spTree>
    <p:extLst>
      <p:ext uri="{BB962C8B-B14F-4D97-AF65-F5344CB8AC3E}">
        <p14:creationId xmlns:p14="http://schemas.microsoft.com/office/powerpoint/2010/main" val="647724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841248" y="256032"/>
            <a:ext cx="10506456" cy="1014984"/>
          </a:xfrm>
        </p:spPr>
        <p:txBody>
          <a:bodyPr anchor="b">
            <a:normAutofit/>
          </a:bodyPr>
          <a:lstStyle/>
          <a:p>
            <a:r>
              <a:rPr lang="en-US"/>
              <a:t>Environmental and Social Considerations</a:t>
            </a:r>
          </a:p>
        </p:txBody>
      </p:sp>
      <p:graphicFrame>
        <p:nvGraphicFramePr>
          <p:cNvPr id="16" name="Content Placeholder">
            <a:extLst>
              <a:ext uri="{FF2B5EF4-FFF2-40B4-BE49-F238E27FC236}">
                <a16:creationId xmlns:a16="http://schemas.microsoft.com/office/drawing/2014/main" id="{A3B4AF18-9241-B89E-10F0-674F47AD5E10}"/>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3039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a:t>International Procurement and Financial Risks</a:t>
            </a:r>
          </a:p>
        </p:txBody>
      </p:sp>
      <p:graphicFrame>
        <p:nvGraphicFramePr>
          <p:cNvPr id="5" name="Content Placeholder">
            <a:extLst>
              <a:ext uri="{FF2B5EF4-FFF2-40B4-BE49-F238E27FC236}">
                <a16:creationId xmlns:a16="http://schemas.microsoft.com/office/drawing/2014/main" id="{70969C7E-F4A3-3A03-5902-EF76B48DFC28}"/>
              </a:ext>
            </a:extLst>
          </p:cNvPr>
          <p:cNvGraphicFramePr>
            <a:graphicFrameLocks noGrp="1"/>
          </p:cNvGraphicFramePr>
          <p:nvPr>
            <p:ph idx="1"/>
          </p:nvPr>
        </p:nvGraphicFramePr>
        <p:xfrm>
          <a:off x="1116013" y="2478088"/>
          <a:ext cx="10167937" cy="3694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72493" y="238539"/>
            <a:ext cx="11018520" cy="1434415"/>
          </a:xfrm>
        </p:spPr>
        <p:txBody>
          <a:bodyPr anchor="b">
            <a:normAutofit/>
          </a:bodyPr>
          <a:lstStyle/>
          <a:p>
            <a:r>
              <a:rPr lang="en-US" sz="5400"/>
              <a:t>Grid Connection Challenges</a:t>
            </a:r>
          </a:p>
        </p:txBody>
      </p:sp>
      <p:graphicFrame>
        <p:nvGraphicFramePr>
          <p:cNvPr id="36" name="Content Placeholder">
            <a:extLst>
              <a:ext uri="{FF2B5EF4-FFF2-40B4-BE49-F238E27FC236}">
                <a16:creationId xmlns:a16="http://schemas.microsoft.com/office/drawing/2014/main" id="{D86692AA-FC1E-9E16-EA8D-802F0238F606}"/>
              </a:ext>
            </a:extLst>
          </p:cNvPr>
          <p:cNvGraphicFramePr>
            <a:graphicFrameLocks noGrp="1"/>
          </p:cNvGraphicFramePr>
          <p:nvPr>
            <p:ph idx="1"/>
          </p:nvPr>
        </p:nvGraphicFramePr>
        <p:xfrm>
          <a:off x="572493" y="2071316"/>
          <a:ext cx="6278831"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0" name="Picture 4" descr="Diagrammatic Representation of a Solar Farm">
            <a:extLst>
              <a:ext uri="{FF2B5EF4-FFF2-40B4-BE49-F238E27FC236}">
                <a16:creationId xmlns:a16="http://schemas.microsoft.com/office/drawing/2014/main" id="{0552C1CE-3934-A50E-7F12-537B1F717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3836" y="2819884"/>
            <a:ext cx="4732604" cy="262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790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38200" y="451381"/>
            <a:ext cx="10512552" cy="4066540"/>
          </a:xfrm>
        </p:spPr>
        <p:txBody>
          <a:bodyPr anchor="b">
            <a:normAutofit/>
          </a:bodyPr>
          <a:lstStyle/>
          <a:p>
            <a:pPr algn="l"/>
            <a:r>
              <a:rPr lang="en-US" sz="6600"/>
              <a:t>Planning Stage Risk Management</a:t>
            </a:r>
          </a:p>
        </p:txBody>
      </p:sp>
    </p:spTree>
    <p:extLst>
      <p:ext uri="{BB962C8B-B14F-4D97-AF65-F5344CB8AC3E}">
        <p14:creationId xmlns:p14="http://schemas.microsoft.com/office/powerpoint/2010/main" val="78468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451381"/>
            <a:ext cx="10512552" cy="4066540"/>
          </a:xfrm>
        </p:spPr>
        <p:txBody>
          <a:bodyPr anchor="b">
            <a:normAutofit/>
          </a:bodyPr>
          <a:lstStyle/>
          <a:p>
            <a:pPr algn="l"/>
            <a:r>
              <a:rPr lang="en-US" sz="6600"/>
              <a:t>Risk Assessment</a:t>
            </a:r>
          </a:p>
        </p:txBody>
      </p:sp>
      <p:sp>
        <p:nvSpPr>
          <p:cNvPr id="16"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a:extLst>
              <a:ext uri="{FF2B5EF4-FFF2-40B4-BE49-F238E27FC236}">
                <a16:creationId xmlns:a16="http://schemas.microsoft.com/office/drawing/2014/main" id="{31A74B32-9488-F587-76DC-FB5E96CDBFF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
        <p:nvSpPr>
          <p:cNvPr id="3" name="TextBox 2">
            <a:extLst>
              <a:ext uri="{FF2B5EF4-FFF2-40B4-BE49-F238E27FC236}">
                <a16:creationId xmlns:a16="http://schemas.microsoft.com/office/drawing/2014/main" id="{9CE97532-C7DE-A5B4-F6BD-A2DBA7FF509A}"/>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1698"/>
    </mc:Choice>
    <mc:Fallback xmlns="">
      <p:transition spd="slow" advTm="1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841248" y="426720"/>
            <a:ext cx="10506456" cy="1919141"/>
          </a:xfrm>
        </p:spPr>
        <p:txBody>
          <a:bodyPr anchor="b">
            <a:normAutofit/>
          </a:bodyPr>
          <a:lstStyle/>
          <a:p>
            <a:r>
              <a:rPr lang="en-US" sz="6000"/>
              <a:t>Risk Transfer Mechanism </a:t>
            </a:r>
          </a:p>
        </p:txBody>
      </p:sp>
      <p:sp>
        <p:nvSpPr>
          <p:cNvPr id="3" name="Content Placeholder"/>
          <p:cNvSpPr>
            <a:spLocks noGrp="1"/>
          </p:cNvSpPr>
          <p:nvPr>
            <p:ph idx="1"/>
          </p:nvPr>
        </p:nvSpPr>
        <p:spPr>
          <a:xfrm>
            <a:off x="841248" y="3337269"/>
            <a:ext cx="10509504" cy="2905686"/>
          </a:xfrm>
        </p:spPr>
        <p:txBody>
          <a:bodyPr vert="horz" lIns="91440" tIns="45720" rIns="91440" bIns="45720" rtlCol="0" anchor="t">
            <a:normAutofit/>
          </a:bodyPr>
          <a:lstStyle/>
          <a:p>
            <a:pPr lvl="0"/>
            <a:r>
              <a:rPr lang="en-US" sz="2200"/>
              <a:t>Genex transferred construction and finalization risks to UGL, ensuring they handled potential issues like equipment malfunctions or construction delays</a:t>
            </a:r>
          </a:p>
          <a:p>
            <a:pPr lvl="0"/>
            <a:endParaRPr lang="en-US" sz="2200"/>
          </a:p>
          <a:p>
            <a:pPr lvl="0"/>
            <a:endParaRPr lang="en-US" sz="2200"/>
          </a:p>
        </p:txBody>
      </p:sp>
      <p:pic>
        <p:nvPicPr>
          <p:cNvPr id="3078" name="Picture 6" descr="Home | UGL | Engineering services">
            <a:extLst>
              <a:ext uri="{FF2B5EF4-FFF2-40B4-BE49-F238E27FC236}">
                <a16:creationId xmlns:a16="http://schemas.microsoft.com/office/drawing/2014/main" id="{64538DB3-100C-AF99-9320-C30626EB6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231" y="4790112"/>
            <a:ext cx="3039035" cy="77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40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11480" y="987552"/>
            <a:ext cx="4485861" cy="1088136"/>
          </a:xfrm>
        </p:spPr>
        <p:txBody>
          <a:bodyPr anchor="b">
            <a:normAutofit/>
          </a:bodyPr>
          <a:lstStyle/>
          <a:p>
            <a:r>
              <a:rPr lang="en-US" sz="3400"/>
              <a:t>Revenue Assurance</a:t>
            </a:r>
          </a:p>
        </p:txBody>
      </p:sp>
      <p:sp>
        <p:nvSpPr>
          <p:cNvPr id="3" name="Content Placeholder"/>
          <p:cNvSpPr>
            <a:spLocks noGrp="1"/>
          </p:cNvSpPr>
          <p:nvPr>
            <p:ph idx="1"/>
          </p:nvPr>
        </p:nvSpPr>
        <p:spPr>
          <a:xfrm>
            <a:off x="411478" y="2688336"/>
            <a:ext cx="5233065" cy="3584448"/>
          </a:xfrm>
        </p:spPr>
        <p:txBody>
          <a:bodyPr anchor="t">
            <a:normAutofit/>
          </a:bodyPr>
          <a:lstStyle/>
          <a:p>
            <a:pPr lvl="0"/>
            <a:r>
              <a:rPr lang="en-US" sz="1800"/>
              <a:t>Power Purchase Agreements signed with Origin Energy and Energy Australia for 10 to 20 years, enhancing revenue certainty</a:t>
            </a:r>
          </a:p>
        </p:txBody>
      </p:sp>
      <p:pic>
        <p:nvPicPr>
          <p:cNvPr id="5" name="Picture 4" descr="A solar panel farm">
            <a:extLst>
              <a:ext uri="{FF2B5EF4-FFF2-40B4-BE49-F238E27FC236}">
                <a16:creationId xmlns:a16="http://schemas.microsoft.com/office/drawing/2014/main" id="{10E2739A-46F4-A26C-14D4-898275C54ED1}"/>
              </a:ext>
            </a:extLst>
          </p:cNvPr>
          <p:cNvPicPr>
            <a:picLocks noChangeAspect="1"/>
          </p:cNvPicPr>
          <p:nvPr/>
        </p:nvPicPr>
        <p:blipFill rotWithShape="1">
          <a:blip r:embed="rId2">
            <a:extLst>
              <a:ext uri="{28A0092B-C50C-407E-A947-70E740481C1C}">
                <a14:useLocalDpi xmlns:a14="http://schemas.microsoft.com/office/drawing/2010/main" val="0"/>
              </a:ext>
            </a:extLst>
          </a:blip>
          <a:srcRect l="19024" t="-1" r="26460" b="-1"/>
          <a:stretch/>
        </p:blipFill>
        <p:spPr>
          <a:xfrm>
            <a:off x="6548588" y="182"/>
            <a:ext cx="5643412"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pic>
        <p:nvPicPr>
          <p:cNvPr id="5126" name="Picture 6" descr="Energy Australia NSW Mt. Piper - ANCOLD">
            <a:extLst>
              <a:ext uri="{FF2B5EF4-FFF2-40B4-BE49-F238E27FC236}">
                <a16:creationId xmlns:a16="http://schemas.microsoft.com/office/drawing/2014/main" id="{02E2F660-ACA2-C047-1AF3-76137771A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169" y="4947947"/>
            <a:ext cx="3294645" cy="184500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EnergyAustralia logo">
            <a:extLst>
              <a:ext uri="{FF2B5EF4-FFF2-40B4-BE49-F238E27FC236}">
                <a16:creationId xmlns:a16="http://schemas.microsoft.com/office/drawing/2014/main" id="{C375E91E-3244-9B3A-DD64-20BCBC47521D}"/>
              </a:ext>
            </a:extLst>
          </p:cNvPr>
          <p:cNvSpPr>
            <a:spLocks noChangeAspect="1" noChangeArrowheads="1"/>
          </p:cNvSpPr>
          <p:nvPr/>
        </p:nvSpPr>
        <p:spPr bwMode="auto">
          <a:xfrm>
            <a:off x="4046860" y="4910328"/>
            <a:ext cx="172832" cy="1728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Origin Energy - Wikipedia">
            <a:extLst>
              <a:ext uri="{FF2B5EF4-FFF2-40B4-BE49-F238E27FC236}">
                <a16:creationId xmlns:a16="http://schemas.microsoft.com/office/drawing/2014/main" id="{E9CCC271-9D79-87F3-CABA-54D090CF5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609" y="3877830"/>
            <a:ext cx="1114862" cy="13721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38200" y="451381"/>
            <a:ext cx="10512552" cy="4066540"/>
          </a:xfrm>
        </p:spPr>
        <p:txBody>
          <a:bodyPr anchor="b">
            <a:normAutofit/>
          </a:bodyPr>
          <a:lstStyle/>
          <a:p>
            <a:pPr algn="l"/>
            <a:r>
              <a:rPr lang="en-US" sz="6600"/>
              <a:t>Execution and Future Risk Management Strategies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046746" y="586822"/>
            <a:ext cx="3560252" cy="1645920"/>
          </a:xfrm>
        </p:spPr>
        <p:txBody>
          <a:bodyPr>
            <a:normAutofit/>
          </a:bodyPr>
          <a:lstStyle/>
          <a:p>
            <a:r>
              <a:rPr lang="en-US" sz="3200"/>
              <a:t>Enhanced Hedging Mechanisms</a:t>
            </a:r>
          </a:p>
        </p:txBody>
      </p:sp>
      <p:sp>
        <p:nvSpPr>
          <p:cNvPr id="3" name="Content Placeholder"/>
          <p:cNvSpPr>
            <a:spLocks noGrp="1"/>
          </p:cNvSpPr>
          <p:nvPr>
            <p:ph idx="1"/>
          </p:nvPr>
        </p:nvSpPr>
        <p:spPr>
          <a:xfrm>
            <a:off x="5351164" y="586822"/>
            <a:ext cx="6002636" cy="1645920"/>
          </a:xfrm>
        </p:spPr>
        <p:txBody>
          <a:bodyPr anchor="ctr">
            <a:normAutofit/>
          </a:bodyPr>
          <a:lstStyle/>
          <a:p>
            <a:pPr lvl="0"/>
            <a:r>
              <a:rPr lang="en-US" sz="1800"/>
              <a:t>Implement more sophisticated hedging mechanisms like forward and futures contracts to mitigate unforeseen market volatility</a:t>
            </a:r>
          </a:p>
        </p:txBody>
      </p:sp>
      <p:pic>
        <p:nvPicPr>
          <p:cNvPr id="1026" name="Picture 2">
            <a:extLst>
              <a:ext uri="{FF2B5EF4-FFF2-40B4-BE49-F238E27FC236}">
                <a16:creationId xmlns:a16="http://schemas.microsoft.com/office/drawing/2014/main" id="{5890AB41-FECC-408C-DE77-6EAC5B9D44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94106" y="2734056"/>
            <a:ext cx="7492179" cy="3483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046746" y="586822"/>
            <a:ext cx="3560252" cy="1645920"/>
          </a:xfrm>
        </p:spPr>
        <p:txBody>
          <a:bodyPr>
            <a:normAutofit/>
          </a:bodyPr>
          <a:lstStyle/>
          <a:p>
            <a:r>
              <a:rPr lang="en-US" sz="3200"/>
              <a:t>Risk Register Utilization</a:t>
            </a:r>
          </a:p>
        </p:txBody>
      </p:sp>
      <p:sp>
        <p:nvSpPr>
          <p:cNvPr id="3" name="Content Placeholder"/>
          <p:cNvSpPr>
            <a:spLocks noGrp="1"/>
          </p:cNvSpPr>
          <p:nvPr>
            <p:ph idx="1"/>
          </p:nvPr>
        </p:nvSpPr>
        <p:spPr>
          <a:xfrm>
            <a:off x="5351164" y="586822"/>
            <a:ext cx="6002636" cy="1645920"/>
          </a:xfrm>
        </p:spPr>
        <p:txBody>
          <a:bodyPr anchor="ctr">
            <a:normAutofit/>
          </a:bodyPr>
          <a:lstStyle/>
          <a:p>
            <a:pPr lvl="0"/>
            <a:endParaRPr lang="en-US" sz="1700"/>
          </a:p>
          <a:p>
            <a:pPr lvl="0"/>
            <a:endParaRPr lang="en-US" sz="1700"/>
          </a:p>
          <a:p>
            <a:pPr lvl="0"/>
            <a:r>
              <a:rPr lang="en-US" sz="1700"/>
              <a:t>Use of a risk register to identify potential setbacks within the project and implement controls for better project budget management and stakeholder expectation management</a:t>
            </a:r>
          </a:p>
          <a:p>
            <a:pPr lvl="0"/>
            <a:endParaRPr lang="en-US" sz="1700"/>
          </a:p>
          <a:p>
            <a:pPr lvl="0"/>
            <a:endParaRPr lang="en-US" sz="1700"/>
          </a:p>
        </p:txBody>
      </p:sp>
      <p:graphicFrame>
        <p:nvGraphicFramePr>
          <p:cNvPr id="4" name="Table 3">
            <a:extLst>
              <a:ext uri="{FF2B5EF4-FFF2-40B4-BE49-F238E27FC236}">
                <a16:creationId xmlns:a16="http://schemas.microsoft.com/office/drawing/2014/main" id="{7D283DFA-6346-C3AB-063B-65677BAA3AA5}"/>
              </a:ext>
            </a:extLst>
          </p:cNvPr>
          <p:cNvGraphicFramePr>
            <a:graphicFrameLocks noGrp="1"/>
          </p:cNvGraphicFramePr>
          <p:nvPr/>
        </p:nvGraphicFramePr>
        <p:xfrm>
          <a:off x="557784" y="2858845"/>
          <a:ext cx="11164827" cy="3234291"/>
        </p:xfrm>
        <a:graphic>
          <a:graphicData uri="http://schemas.openxmlformats.org/drawingml/2006/table">
            <a:tbl>
              <a:tblPr firstRow="1" firstCol="1" bandRow="1">
                <a:solidFill>
                  <a:srgbClr val="F2F2F2">
                    <a:alpha val="45098"/>
                  </a:srgbClr>
                </a:solidFill>
                <a:tableStyleId>{5C22544A-7EE6-4342-B048-85BDC9FD1C3A}</a:tableStyleId>
              </a:tblPr>
              <a:tblGrid>
                <a:gridCol w="2505442">
                  <a:extLst>
                    <a:ext uri="{9D8B030D-6E8A-4147-A177-3AD203B41FA5}">
                      <a16:colId xmlns:a16="http://schemas.microsoft.com/office/drawing/2014/main" val="1151404382"/>
                    </a:ext>
                  </a:extLst>
                </a:gridCol>
                <a:gridCol w="1303254">
                  <a:extLst>
                    <a:ext uri="{9D8B030D-6E8A-4147-A177-3AD203B41FA5}">
                      <a16:colId xmlns:a16="http://schemas.microsoft.com/office/drawing/2014/main" val="2771951331"/>
                    </a:ext>
                  </a:extLst>
                </a:gridCol>
                <a:gridCol w="1588273">
                  <a:extLst>
                    <a:ext uri="{9D8B030D-6E8A-4147-A177-3AD203B41FA5}">
                      <a16:colId xmlns:a16="http://schemas.microsoft.com/office/drawing/2014/main" val="2293855910"/>
                    </a:ext>
                  </a:extLst>
                </a:gridCol>
                <a:gridCol w="985351">
                  <a:extLst>
                    <a:ext uri="{9D8B030D-6E8A-4147-A177-3AD203B41FA5}">
                      <a16:colId xmlns:a16="http://schemas.microsoft.com/office/drawing/2014/main" val="1920624944"/>
                    </a:ext>
                  </a:extLst>
                </a:gridCol>
                <a:gridCol w="3172310">
                  <a:extLst>
                    <a:ext uri="{9D8B030D-6E8A-4147-A177-3AD203B41FA5}">
                      <a16:colId xmlns:a16="http://schemas.microsoft.com/office/drawing/2014/main" val="626035119"/>
                    </a:ext>
                  </a:extLst>
                </a:gridCol>
                <a:gridCol w="1610197">
                  <a:extLst>
                    <a:ext uri="{9D8B030D-6E8A-4147-A177-3AD203B41FA5}">
                      <a16:colId xmlns:a16="http://schemas.microsoft.com/office/drawing/2014/main" val="3545663353"/>
                    </a:ext>
                  </a:extLst>
                </a:gridCol>
              </a:tblGrid>
              <a:tr h="392886">
                <a:tc>
                  <a:txBody>
                    <a:bodyPr/>
                    <a:lstStyle/>
                    <a:p>
                      <a:pPr lvl="0" algn="ctr"/>
                      <a:r>
                        <a:rPr lang="en-AU" sz="1600" b="0" kern="0" cap="none" spc="0">
                          <a:solidFill>
                            <a:schemeClr val="bg1"/>
                          </a:solidFill>
                          <a:effectLst/>
                        </a:rPr>
                        <a:t>Risk Event</a:t>
                      </a:r>
                      <a:endParaRPr lang="en-AU"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r>
                        <a:rPr lang="en-AU" sz="1600" b="0" kern="0" cap="none" spc="0">
                          <a:solidFill>
                            <a:schemeClr val="bg1"/>
                          </a:solidFill>
                          <a:effectLst/>
                        </a:rPr>
                        <a:t>Probability</a:t>
                      </a:r>
                      <a:endParaRPr lang="en-AU"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r>
                        <a:rPr lang="en-AU" sz="1600" b="0" kern="0" cap="none" spc="0">
                          <a:solidFill>
                            <a:schemeClr val="bg1"/>
                          </a:solidFill>
                          <a:effectLst/>
                        </a:rPr>
                        <a:t>Impact</a:t>
                      </a:r>
                      <a:endParaRPr lang="en-AU"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r>
                        <a:rPr lang="en-AU" sz="1600" b="0" kern="0" cap="none" spc="0">
                          <a:solidFill>
                            <a:schemeClr val="bg1"/>
                          </a:solidFill>
                          <a:effectLst/>
                        </a:rPr>
                        <a:t>Priority</a:t>
                      </a:r>
                      <a:endParaRPr lang="en-AU"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r>
                        <a:rPr lang="en-AU" sz="1600" b="0" kern="0" cap="none" spc="0">
                          <a:solidFill>
                            <a:schemeClr val="bg1"/>
                          </a:solidFill>
                          <a:effectLst/>
                        </a:rPr>
                        <a:t>Strategy</a:t>
                      </a:r>
                      <a:endParaRPr lang="en-AU"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tc>
                  <a:txBody>
                    <a:bodyPr/>
                    <a:lstStyle/>
                    <a:p>
                      <a:pPr lvl="0" algn="ctr"/>
                      <a:r>
                        <a:rPr lang="en-AU" sz="1600" b="0" kern="0" cap="none" spc="0">
                          <a:solidFill>
                            <a:schemeClr val="bg1"/>
                          </a:solidFill>
                          <a:effectLst/>
                        </a:rPr>
                        <a:t>Accountability</a:t>
                      </a:r>
                      <a:endParaRPr lang="en-AU" sz="1600" b="0" kern="100" cap="none" spc="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667414075"/>
                  </a:ext>
                </a:extLst>
              </a:tr>
              <a:tr h="568281">
                <a:tc>
                  <a:txBody>
                    <a:bodyPr/>
                    <a:lstStyle/>
                    <a:p>
                      <a:pPr lvl="0" algn="ctr"/>
                      <a:r>
                        <a:rPr lang="en-AU" sz="1400" b="1" kern="0" cap="none" spc="0">
                          <a:solidFill>
                            <a:schemeClr val="tx1"/>
                          </a:solidFill>
                          <a:effectLst/>
                        </a:rPr>
                        <a:t>Grid Connection Delays</a:t>
                      </a:r>
                      <a:endParaRPr lang="en-AU" sz="1400" b="1"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4</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Catastrophic (5)</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20</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Expedite negotiations and approvals with grid operators</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Project Manager</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262139032"/>
                  </a:ext>
                </a:extLst>
              </a:tr>
              <a:tr h="568281">
                <a:tc>
                  <a:txBody>
                    <a:bodyPr/>
                    <a:lstStyle/>
                    <a:p>
                      <a:pPr lvl="0" algn="ctr"/>
                      <a:r>
                        <a:rPr lang="en-AU" sz="1400" b="1" kern="0" cap="none" spc="0">
                          <a:solidFill>
                            <a:schemeClr val="tx1"/>
                          </a:solidFill>
                          <a:effectLst/>
                        </a:rPr>
                        <a:t>Cost Overruns due to Currency Fluctuations</a:t>
                      </a:r>
                      <a:endParaRPr lang="en-AU" sz="1400" b="1"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3</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Major (4)</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12</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Implement financial hedging strategies</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Financial Manager</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05548143"/>
                  </a:ext>
                </a:extLst>
              </a:tr>
              <a:tr h="568281">
                <a:tc>
                  <a:txBody>
                    <a:bodyPr/>
                    <a:lstStyle/>
                    <a:p>
                      <a:pPr lvl="0" algn="ctr"/>
                      <a:r>
                        <a:rPr lang="en-AU" sz="1400" b="1" kern="0" cap="none" spc="0">
                          <a:solidFill>
                            <a:schemeClr val="tx1"/>
                          </a:solidFill>
                          <a:effectLst/>
                        </a:rPr>
                        <a:t>Supply Chain Disruptions for Solar Panels</a:t>
                      </a:r>
                      <a:endParaRPr lang="en-AU" sz="1400" b="1"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3</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Major (4)</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12</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Develop alternative supplier relationships</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lgn="ctr"/>
                      <a:r>
                        <a:rPr lang="en-AU" sz="1400" kern="0" cap="none" spc="0">
                          <a:solidFill>
                            <a:schemeClr val="tx1"/>
                          </a:solidFill>
                          <a:effectLst/>
                        </a:rPr>
                        <a:t>Procurement Manager</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50971201"/>
                  </a:ext>
                </a:extLst>
              </a:tr>
              <a:tr h="568281">
                <a:tc>
                  <a:txBody>
                    <a:bodyPr/>
                    <a:lstStyle/>
                    <a:p>
                      <a:pPr lvl="0" algn="ctr"/>
                      <a:r>
                        <a:rPr lang="en-AU" sz="1400" b="1" kern="0" cap="none" spc="0">
                          <a:solidFill>
                            <a:schemeClr val="tx1"/>
                          </a:solidFill>
                          <a:effectLst/>
                        </a:rPr>
                        <a:t>Environmental Permit Delays</a:t>
                      </a:r>
                      <a:endParaRPr lang="en-AU" sz="1400" b="1"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2</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Moderate (3)</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6</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Engage early with regulatory bodies</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lgn="ctr"/>
                      <a:r>
                        <a:rPr lang="en-AU" sz="1400" kern="0" cap="none" spc="0">
                          <a:solidFill>
                            <a:schemeClr val="tx1"/>
                          </a:solidFill>
                          <a:effectLst/>
                        </a:rPr>
                        <a:t>Environmental Officer</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603491487"/>
                  </a:ext>
                </a:extLst>
              </a:tr>
              <a:tr h="568281">
                <a:tc>
                  <a:txBody>
                    <a:bodyPr/>
                    <a:lstStyle/>
                    <a:p>
                      <a:pPr lvl="0" algn="ctr"/>
                      <a:r>
                        <a:rPr lang="en-AU" sz="1400" b="1" kern="0" cap="none" spc="0">
                          <a:solidFill>
                            <a:schemeClr val="tx1"/>
                          </a:solidFill>
                          <a:effectLst/>
                        </a:rPr>
                        <a:t>Community Opposition</a:t>
                      </a:r>
                      <a:endParaRPr lang="en-AU" sz="1400" b="1"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lvl="0" algn="ctr"/>
                      <a:r>
                        <a:rPr lang="en-AU" sz="1400" kern="0" cap="none" spc="0">
                          <a:solidFill>
                            <a:schemeClr val="tx1"/>
                          </a:solidFill>
                          <a:effectLst/>
                        </a:rPr>
                        <a:t>2</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lvl="0" algn="ctr"/>
                      <a:r>
                        <a:rPr lang="en-AU" sz="1400" kern="0" cap="none" spc="0">
                          <a:solidFill>
                            <a:schemeClr val="tx1"/>
                          </a:solidFill>
                          <a:effectLst/>
                        </a:rPr>
                        <a:t>Moderate (3)</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lvl="0" algn="ctr"/>
                      <a:r>
                        <a:rPr lang="en-AU" sz="1400" kern="0" cap="none" spc="0">
                          <a:solidFill>
                            <a:schemeClr val="tx1"/>
                          </a:solidFill>
                          <a:effectLst/>
                        </a:rPr>
                        <a:t>6</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lvl="0" algn="ctr"/>
                      <a:r>
                        <a:rPr lang="en-AU" sz="1400" kern="0" cap="none" spc="0">
                          <a:solidFill>
                            <a:schemeClr val="tx1"/>
                          </a:solidFill>
                          <a:effectLst/>
                        </a:rPr>
                        <a:t>Strengthen community engagement plans</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lvl="0" algn="ctr"/>
                      <a:r>
                        <a:rPr lang="en-AU" sz="1400" kern="0" cap="none" spc="0">
                          <a:solidFill>
                            <a:schemeClr val="tx1"/>
                          </a:solidFill>
                          <a:effectLst/>
                        </a:rPr>
                        <a:t>Community Liaison</a:t>
                      </a:r>
                      <a:endParaRPr lang="en-AU" sz="14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4297" marR="114297" marT="105237" marB="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421889869"/>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841248" y="426720"/>
            <a:ext cx="10506456" cy="1919141"/>
          </a:xfrm>
        </p:spPr>
        <p:txBody>
          <a:bodyPr anchor="b">
            <a:normAutofit/>
          </a:bodyPr>
          <a:lstStyle/>
          <a:p>
            <a:r>
              <a:rPr lang="en-US" sz="6000"/>
              <a:t>PESTELG Framework Application</a:t>
            </a:r>
          </a:p>
        </p:txBody>
      </p:sp>
      <p:sp>
        <p:nvSpPr>
          <p:cNvPr id="3" name="Content Placeholder"/>
          <p:cNvSpPr>
            <a:spLocks noGrp="1"/>
          </p:cNvSpPr>
          <p:nvPr>
            <p:ph idx="1"/>
          </p:nvPr>
        </p:nvSpPr>
        <p:spPr>
          <a:xfrm>
            <a:off x="841248" y="3337269"/>
            <a:ext cx="10509504" cy="2905686"/>
          </a:xfrm>
        </p:spPr>
        <p:txBody>
          <a:bodyPr>
            <a:normAutofit/>
          </a:bodyPr>
          <a:lstStyle/>
          <a:p>
            <a:pPr lvl="0"/>
            <a:r>
              <a:rPr lang="en-US" sz="2200"/>
              <a:t>Identification of external factors impacting the project including Political, Economic, Social, Technological, Environmental, Legal, and Global factors</a:t>
            </a:r>
          </a:p>
          <a:p>
            <a:pPr lvl="0"/>
            <a:r>
              <a:rPr lang="en-US" sz="2200"/>
              <a:t>Emphasis on early engagement with grid operators and regulatory authorities to avoid project delays</a:t>
            </a:r>
          </a:p>
        </p:txBody>
      </p:sp>
    </p:spTree>
    <p:extLst>
      <p:ext uri="{BB962C8B-B14F-4D97-AF65-F5344CB8AC3E}">
        <p14:creationId xmlns:p14="http://schemas.microsoft.com/office/powerpoint/2010/main" val="336289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841248" y="426720"/>
            <a:ext cx="10506456" cy="1919141"/>
          </a:xfrm>
        </p:spPr>
        <p:txBody>
          <a:bodyPr anchor="b">
            <a:normAutofit/>
          </a:bodyPr>
          <a:lstStyle/>
          <a:p>
            <a:r>
              <a:rPr lang="en-US" sz="6000"/>
              <a:t>Comprehensive Feasibility Studies</a:t>
            </a:r>
          </a:p>
        </p:txBody>
      </p:sp>
      <p:sp>
        <p:nvSpPr>
          <p:cNvPr id="3" name="Content Placeholder"/>
          <p:cNvSpPr>
            <a:spLocks noGrp="1"/>
          </p:cNvSpPr>
          <p:nvPr>
            <p:ph idx="1"/>
          </p:nvPr>
        </p:nvSpPr>
        <p:spPr>
          <a:xfrm>
            <a:off x="841248" y="3337269"/>
            <a:ext cx="10509504" cy="2905686"/>
          </a:xfrm>
        </p:spPr>
        <p:txBody>
          <a:bodyPr>
            <a:normAutofit/>
          </a:bodyPr>
          <a:lstStyle/>
          <a:p>
            <a:pPr lvl="0"/>
            <a:r>
              <a:rPr lang="en-US" sz="2200"/>
              <a:t>Advised to conduct extensive studies beyond solar radiation richness to identify and plan for potential challenges</a:t>
            </a:r>
          </a:p>
          <a:p>
            <a:pPr lvl="0"/>
            <a:r>
              <a:rPr lang="en-US" sz="2200"/>
              <a:t>Adequate budgeting and resource allocation for timely grid connection completion recommended</a:t>
            </a:r>
          </a:p>
        </p:txBody>
      </p:sp>
    </p:spTree>
    <p:extLst>
      <p:ext uri="{BB962C8B-B14F-4D97-AF65-F5344CB8AC3E}">
        <p14:creationId xmlns:p14="http://schemas.microsoft.com/office/powerpoint/2010/main" val="228727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256032"/>
            <a:ext cx="10506456" cy="1014984"/>
          </a:xfrm>
        </p:spPr>
        <p:txBody>
          <a:bodyPr anchor="b">
            <a:normAutofit/>
          </a:bodyPr>
          <a:lstStyle/>
          <a:p>
            <a:r>
              <a:rPr lang="en-US" dirty="0"/>
              <a:t>Environmental and Social Considerations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a:extLst>
              <a:ext uri="{FF2B5EF4-FFF2-40B4-BE49-F238E27FC236}">
                <a16:creationId xmlns:a16="http://schemas.microsoft.com/office/drawing/2014/main" id="{A3B4AF18-9241-B89E-10F0-674F47AD5E10}"/>
              </a:ext>
            </a:extLst>
          </p:cNvPr>
          <p:cNvGraphicFramePr>
            <a:graphicFrameLocks noGrp="1"/>
          </p:cNvGraphicFramePr>
          <p:nvPr>
            <p:ph idx="1"/>
            <p:extLst>
              <p:ext uri="{D42A27DB-BD31-4B8C-83A1-F6EECF244321}">
                <p14:modId xmlns:p14="http://schemas.microsoft.com/office/powerpoint/2010/main" val="249996569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Video 4">
            <a:extLst>
              <a:ext uri="{FF2B5EF4-FFF2-40B4-BE49-F238E27FC236}">
                <a16:creationId xmlns:a16="http://schemas.microsoft.com/office/drawing/2014/main" id="{17981792-93B1-41D1-78FC-DAFB435B301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052304" y="4718304"/>
            <a:ext cx="2057400" cy="2057400"/>
          </a:xfrm>
          <a:prstGeom prst="ellipse">
            <a:avLst/>
          </a:prstGeom>
        </p:spPr>
      </p:pic>
      <p:sp>
        <p:nvSpPr>
          <p:cNvPr id="3" name="TextBox 2">
            <a:extLst>
              <a:ext uri="{FF2B5EF4-FFF2-40B4-BE49-F238E27FC236}">
                <a16:creationId xmlns:a16="http://schemas.microsoft.com/office/drawing/2014/main" id="{6AFE9984-EB3C-3672-9A15-0EF48A024156}"/>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26493"/>
    </mc:Choice>
    <mc:Fallback xmlns="">
      <p:transition spd="slow" advTm="26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365125"/>
            <a:ext cx="10515600" cy="1325563"/>
          </a:xfrm>
        </p:spPr>
        <p:txBody>
          <a:bodyPr>
            <a:normAutofit/>
          </a:bodyPr>
          <a:lstStyle/>
          <a:p>
            <a:r>
              <a:rPr lang="en-US"/>
              <a:t>International Procurement and Financial Risks</a:t>
            </a:r>
            <a:endParaRPr lang="en-US" dirty="0"/>
          </a:p>
        </p:txBody>
      </p:sp>
      <p:graphicFrame>
        <p:nvGraphicFramePr>
          <p:cNvPr id="5" name="Content Placeholder">
            <a:extLst>
              <a:ext uri="{FF2B5EF4-FFF2-40B4-BE49-F238E27FC236}">
                <a16:creationId xmlns:a16="http://schemas.microsoft.com/office/drawing/2014/main" id="{70969C7E-F4A3-3A03-5902-EF76B48DFC28}"/>
              </a:ext>
            </a:extLst>
          </p:cNvPr>
          <p:cNvGraphicFramePr>
            <a:graphicFrameLocks noGrp="1"/>
          </p:cNvGraphicFramePr>
          <p:nvPr>
            <p:ph idx="1"/>
            <p:extLst>
              <p:ext uri="{D42A27DB-BD31-4B8C-83A1-F6EECF244321}">
                <p14:modId xmlns:p14="http://schemas.microsoft.com/office/powerpoint/2010/main" val="41464823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Video 5">
            <a:extLst>
              <a:ext uri="{FF2B5EF4-FFF2-40B4-BE49-F238E27FC236}">
                <a16:creationId xmlns:a16="http://schemas.microsoft.com/office/drawing/2014/main" id="{DAB7C41F-E9F4-E39F-E7E0-48D0EF4CE34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052304" y="4718304"/>
            <a:ext cx="2057400" cy="2057400"/>
          </a:xfrm>
          <a:prstGeom prst="ellipse">
            <a:avLst/>
          </a:prstGeom>
        </p:spPr>
      </p:pic>
      <p:sp>
        <p:nvSpPr>
          <p:cNvPr id="3" name="TextBox 2">
            <a:extLst>
              <a:ext uri="{FF2B5EF4-FFF2-40B4-BE49-F238E27FC236}">
                <a16:creationId xmlns:a16="http://schemas.microsoft.com/office/drawing/2014/main" id="{D2C0FA96-E095-F293-6FBD-ADA91017BB81}"/>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25108"/>
    </mc:Choice>
    <mc:Fallback xmlns="">
      <p:transition spd="slow" advTm="25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72493" y="238539"/>
            <a:ext cx="11018520" cy="1434415"/>
          </a:xfrm>
        </p:spPr>
        <p:txBody>
          <a:bodyPr anchor="b">
            <a:normAutofit/>
          </a:bodyPr>
          <a:lstStyle/>
          <a:p>
            <a:r>
              <a:rPr lang="en-US" sz="5400" dirty="0"/>
              <a:t>Grid Connection Challenges</a:t>
            </a:r>
          </a:p>
        </p:txBody>
      </p:sp>
      <p:sp>
        <p:nvSpPr>
          <p:cNvPr id="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Content Placeholder">
            <a:extLst>
              <a:ext uri="{FF2B5EF4-FFF2-40B4-BE49-F238E27FC236}">
                <a16:creationId xmlns:a16="http://schemas.microsoft.com/office/drawing/2014/main" id="{D86692AA-FC1E-9E16-EA8D-802F0238F606}"/>
              </a:ext>
            </a:extLst>
          </p:cNvPr>
          <p:cNvGraphicFramePr>
            <a:graphicFrameLocks noGrp="1"/>
          </p:cNvGraphicFramePr>
          <p:nvPr>
            <p:ph idx="1"/>
            <p:extLst>
              <p:ext uri="{D42A27DB-BD31-4B8C-83A1-F6EECF244321}">
                <p14:modId xmlns:p14="http://schemas.microsoft.com/office/powerpoint/2010/main" val="2871975140"/>
              </p:ext>
            </p:extLst>
          </p:nvPr>
        </p:nvGraphicFramePr>
        <p:xfrm>
          <a:off x="572493" y="2071316"/>
          <a:ext cx="6278831" cy="41191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100" name="Picture 4" descr="Diagrammatic Representation of a Solar Farm">
            <a:extLst>
              <a:ext uri="{FF2B5EF4-FFF2-40B4-BE49-F238E27FC236}">
                <a16:creationId xmlns:a16="http://schemas.microsoft.com/office/drawing/2014/main" id="{0552C1CE-3934-A50E-7F12-537B1F7174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3836" y="2819884"/>
            <a:ext cx="4732604" cy="2622035"/>
          </a:xfrm>
          <a:prstGeom prst="rect">
            <a:avLst/>
          </a:prstGeom>
          <a:noFill/>
          <a:extLst>
            <a:ext uri="{909E8E84-426E-40DD-AFC4-6F175D3DCCD1}">
              <a14:hiddenFill xmlns:a14="http://schemas.microsoft.com/office/drawing/2010/main">
                <a:solidFill>
                  <a:srgbClr val="FFFFFF"/>
                </a:solidFill>
              </a14:hiddenFill>
            </a:ext>
          </a:extLst>
        </p:spPr>
      </p:pic>
      <p:pic>
        <p:nvPicPr>
          <p:cNvPr id="5" name="Video 4">
            <a:extLst>
              <a:ext uri="{FF2B5EF4-FFF2-40B4-BE49-F238E27FC236}">
                <a16:creationId xmlns:a16="http://schemas.microsoft.com/office/drawing/2014/main" id="{3FCA23F3-DD0F-D1BF-3C5B-6BD103C34582}"/>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rcRect l="21875" r="21875"/>
          <a:stretch>
            <a:fillRect/>
          </a:stretch>
        </p:blipFill>
        <p:spPr>
          <a:xfrm>
            <a:off x="10052304" y="4718304"/>
            <a:ext cx="2057400" cy="2057400"/>
          </a:xfrm>
          <a:prstGeom prst="ellipse">
            <a:avLst/>
          </a:prstGeom>
        </p:spPr>
      </p:pic>
      <p:sp>
        <p:nvSpPr>
          <p:cNvPr id="3" name="TextBox 2">
            <a:extLst>
              <a:ext uri="{FF2B5EF4-FFF2-40B4-BE49-F238E27FC236}">
                <a16:creationId xmlns:a16="http://schemas.microsoft.com/office/drawing/2014/main" id="{97D19CEE-52EA-33FA-307F-566E54A0A4BF}"/>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19231"/>
    </mc:Choice>
    <mc:Fallback xmlns="">
      <p:transition spd="slow" advTm="19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451381"/>
            <a:ext cx="10512552" cy="4066540"/>
          </a:xfrm>
        </p:spPr>
        <p:txBody>
          <a:bodyPr anchor="b">
            <a:normAutofit/>
          </a:bodyPr>
          <a:lstStyle/>
          <a:p>
            <a:pPr algn="l"/>
            <a:r>
              <a:rPr lang="en-US" sz="6600"/>
              <a:t>Planning Stage Risk Management</a:t>
            </a:r>
          </a:p>
        </p:txBody>
      </p:sp>
      <p:sp>
        <p:nvSpPr>
          <p:cNvPr id="25"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F644B85B-2F12-9BC7-FBB5-55550527CF9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
        <p:nvSpPr>
          <p:cNvPr id="3" name="TextBox 2">
            <a:extLst>
              <a:ext uri="{FF2B5EF4-FFF2-40B4-BE49-F238E27FC236}">
                <a16:creationId xmlns:a16="http://schemas.microsoft.com/office/drawing/2014/main" id="{DF4F7DF8-1928-62BF-4B19-C3832AD233D9}"/>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3296"/>
    </mc:Choice>
    <mc:Fallback xmlns="">
      <p:transition spd="slow" advTm="3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426720"/>
            <a:ext cx="10506456" cy="1919141"/>
          </a:xfrm>
        </p:spPr>
        <p:txBody>
          <a:bodyPr anchor="b">
            <a:normAutofit/>
          </a:bodyPr>
          <a:lstStyle/>
          <a:p>
            <a:r>
              <a:rPr lang="en-US" sz="6000" dirty="0"/>
              <a:t>Risk Transfer Mechanism </a:t>
            </a:r>
          </a:p>
        </p:txBody>
      </p:sp>
      <p:sp>
        <p:nvSpPr>
          <p:cNvPr id="28" name="Rectangle 2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p:cNvSpPr>
            <a:spLocks noGrp="1"/>
          </p:cNvSpPr>
          <p:nvPr>
            <p:ph idx="1"/>
          </p:nvPr>
        </p:nvSpPr>
        <p:spPr>
          <a:xfrm>
            <a:off x="841248" y="3337269"/>
            <a:ext cx="10509504" cy="2905686"/>
          </a:xfrm>
        </p:spPr>
        <p:txBody>
          <a:bodyPr>
            <a:normAutofit/>
          </a:bodyPr>
          <a:lstStyle/>
          <a:p>
            <a:pPr lvl="0"/>
            <a:r>
              <a:rPr lang="en-US" sz="2200" dirty="0" err="1"/>
              <a:t>Genex</a:t>
            </a:r>
            <a:r>
              <a:rPr lang="en-US" sz="2200" dirty="0"/>
              <a:t> transferred construction and </a:t>
            </a:r>
            <a:r>
              <a:rPr lang="en-US" sz="2200" dirty="0" err="1"/>
              <a:t>finalisation</a:t>
            </a:r>
            <a:r>
              <a:rPr lang="en-US" sz="2200" dirty="0"/>
              <a:t> risks to UGL, ensuring they handled potential issues like equipment malfunctions or construction delays</a:t>
            </a:r>
          </a:p>
          <a:p>
            <a:pPr lvl="0"/>
            <a:endParaRPr lang="en-US" sz="2200" dirty="0"/>
          </a:p>
          <a:p>
            <a:pPr lvl="0"/>
            <a:endParaRPr lang="en-US" sz="2200" dirty="0"/>
          </a:p>
        </p:txBody>
      </p:sp>
      <p:pic>
        <p:nvPicPr>
          <p:cNvPr id="3078" name="Picture 6" descr="Home | UGL | Engineering services">
            <a:extLst>
              <a:ext uri="{FF2B5EF4-FFF2-40B4-BE49-F238E27FC236}">
                <a16:creationId xmlns:a16="http://schemas.microsoft.com/office/drawing/2014/main" id="{64538DB3-100C-AF99-9320-C30626EB6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231" y="4790112"/>
            <a:ext cx="3039035" cy="770047"/>
          </a:xfrm>
          <a:prstGeom prst="rect">
            <a:avLst/>
          </a:prstGeom>
          <a:noFill/>
          <a:extLst>
            <a:ext uri="{909E8E84-426E-40DD-AFC4-6F175D3DCCD1}">
              <a14:hiddenFill xmlns:a14="http://schemas.microsoft.com/office/drawing/2010/main">
                <a:solidFill>
                  <a:srgbClr val="FFFFFF"/>
                </a:solidFill>
              </a14:hiddenFill>
            </a:ext>
          </a:extLst>
        </p:spPr>
      </p:pic>
      <p:pic>
        <p:nvPicPr>
          <p:cNvPr id="6" name="Video 5">
            <a:extLst>
              <a:ext uri="{FF2B5EF4-FFF2-40B4-BE49-F238E27FC236}">
                <a16:creationId xmlns:a16="http://schemas.microsoft.com/office/drawing/2014/main" id="{FB5BD233-3246-B3D5-5C3D-54337C4D9564}"/>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
        <p:nvSpPr>
          <p:cNvPr id="4" name="TextBox 3">
            <a:extLst>
              <a:ext uri="{FF2B5EF4-FFF2-40B4-BE49-F238E27FC236}">
                <a16:creationId xmlns:a16="http://schemas.microsoft.com/office/drawing/2014/main" id="{AB41E1D9-2853-C724-B695-6061019F105D}"/>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11593"/>
    </mc:Choice>
    <mc:Fallback xmlns="">
      <p:transition spd="slow" advTm="11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11480" y="987552"/>
            <a:ext cx="4485861" cy="1088136"/>
          </a:xfrm>
        </p:spPr>
        <p:txBody>
          <a:bodyPr anchor="b">
            <a:normAutofit/>
          </a:bodyPr>
          <a:lstStyle/>
          <a:p>
            <a:r>
              <a:rPr lang="en-US" sz="3400"/>
              <a:t>Revenue Assurance</a:t>
            </a:r>
          </a:p>
        </p:txBody>
      </p:sp>
      <p:sp>
        <p:nvSpPr>
          <p:cNvPr id="52" name="Rectangle 5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p:cNvSpPr>
            <a:spLocks noGrp="1"/>
          </p:cNvSpPr>
          <p:nvPr>
            <p:ph idx="1"/>
          </p:nvPr>
        </p:nvSpPr>
        <p:spPr>
          <a:xfrm>
            <a:off x="411478" y="2688336"/>
            <a:ext cx="5233065" cy="3584448"/>
          </a:xfrm>
        </p:spPr>
        <p:txBody>
          <a:bodyPr anchor="t">
            <a:normAutofit/>
          </a:bodyPr>
          <a:lstStyle/>
          <a:p>
            <a:pPr lvl="0"/>
            <a:r>
              <a:rPr lang="en-US" sz="1800" dirty="0"/>
              <a:t>Power Purchase Agreements signed with Origin Energy and Energy Australia for 10 to 20 years, enhancing revenue certainty</a:t>
            </a:r>
          </a:p>
        </p:txBody>
      </p:sp>
      <p:pic>
        <p:nvPicPr>
          <p:cNvPr id="5" name="Picture 4" descr="A solar panel farm">
            <a:extLst>
              <a:ext uri="{FF2B5EF4-FFF2-40B4-BE49-F238E27FC236}">
                <a16:creationId xmlns:a16="http://schemas.microsoft.com/office/drawing/2014/main" id="{10E2739A-46F4-A26C-14D4-898275C54ED1}"/>
              </a:ext>
            </a:extLst>
          </p:cNvPr>
          <p:cNvPicPr>
            <a:picLocks noChangeAspect="1"/>
          </p:cNvPicPr>
          <p:nvPr/>
        </p:nvPicPr>
        <p:blipFill rotWithShape="1">
          <a:blip r:embed="rId5">
            <a:extLst>
              <a:ext uri="{28A0092B-C50C-407E-A947-70E740481C1C}">
                <a14:useLocalDpi xmlns:a14="http://schemas.microsoft.com/office/drawing/2010/main" val="0"/>
              </a:ext>
            </a:extLst>
          </a:blip>
          <a:srcRect l="19024" t="-1" r="26460" b="-1"/>
          <a:stretch/>
        </p:blipFill>
        <p:spPr>
          <a:xfrm>
            <a:off x="6548588" y="182"/>
            <a:ext cx="5643412"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pic>
        <p:nvPicPr>
          <p:cNvPr id="5126" name="Picture 6" descr="Energy Australia NSW Mt. Piper - ANCOLD">
            <a:extLst>
              <a:ext uri="{FF2B5EF4-FFF2-40B4-BE49-F238E27FC236}">
                <a16:creationId xmlns:a16="http://schemas.microsoft.com/office/drawing/2014/main" id="{02E2F660-ACA2-C047-1AF3-76137771A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169" y="4947947"/>
            <a:ext cx="3294645" cy="184500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EnergyAustralia logo">
            <a:extLst>
              <a:ext uri="{FF2B5EF4-FFF2-40B4-BE49-F238E27FC236}">
                <a16:creationId xmlns:a16="http://schemas.microsoft.com/office/drawing/2014/main" id="{C375E91E-3244-9B3A-DD64-20BCBC47521D}"/>
              </a:ext>
            </a:extLst>
          </p:cNvPr>
          <p:cNvSpPr>
            <a:spLocks noChangeAspect="1" noChangeArrowheads="1"/>
          </p:cNvSpPr>
          <p:nvPr/>
        </p:nvSpPr>
        <p:spPr bwMode="auto">
          <a:xfrm>
            <a:off x="4046860" y="4910328"/>
            <a:ext cx="172832" cy="1728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Origin Energy - Wikipedia">
            <a:extLst>
              <a:ext uri="{FF2B5EF4-FFF2-40B4-BE49-F238E27FC236}">
                <a16:creationId xmlns:a16="http://schemas.microsoft.com/office/drawing/2014/main" id="{E9CCC271-9D79-87F3-CABA-54D090CF5D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8609" y="3877830"/>
            <a:ext cx="1114862" cy="1372138"/>
          </a:xfrm>
          <a:prstGeom prst="rect">
            <a:avLst/>
          </a:prstGeom>
          <a:noFill/>
          <a:extLst>
            <a:ext uri="{909E8E84-426E-40DD-AFC4-6F175D3DCCD1}">
              <a14:hiddenFill xmlns:a14="http://schemas.microsoft.com/office/drawing/2010/main">
                <a:solidFill>
                  <a:srgbClr val="FFFFFF"/>
                </a:solidFill>
              </a14:hiddenFill>
            </a:ext>
          </a:extLst>
        </p:spPr>
      </p:pic>
      <p:pic>
        <p:nvPicPr>
          <p:cNvPr id="8" name="Video 7">
            <a:extLst>
              <a:ext uri="{FF2B5EF4-FFF2-40B4-BE49-F238E27FC236}">
                <a16:creationId xmlns:a16="http://schemas.microsoft.com/office/drawing/2014/main" id="{A3E685D3-8DB8-9FD1-3D3D-DE0D10B18B7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
        <p:nvSpPr>
          <p:cNvPr id="4" name="TextBox 3">
            <a:extLst>
              <a:ext uri="{FF2B5EF4-FFF2-40B4-BE49-F238E27FC236}">
                <a16:creationId xmlns:a16="http://schemas.microsoft.com/office/drawing/2014/main" id="{4BB3F586-AD06-C264-A193-67453F781217}"/>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14818"/>
    </mc:Choice>
    <mc:Fallback xmlns="">
      <p:transition spd="slow" advTm="14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451381"/>
            <a:ext cx="10512552" cy="4066540"/>
          </a:xfrm>
        </p:spPr>
        <p:txBody>
          <a:bodyPr anchor="b">
            <a:normAutofit/>
          </a:bodyPr>
          <a:lstStyle/>
          <a:p>
            <a:pPr algn="l"/>
            <a:r>
              <a:rPr lang="en-US" sz="6600"/>
              <a:t>Execution and Future Risk Management Strategies</a:t>
            </a: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B950C3C5-9867-400D-7AD8-B2FD146448A5}"/>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
        <p:nvSpPr>
          <p:cNvPr id="3" name="TextBox 2">
            <a:extLst>
              <a:ext uri="{FF2B5EF4-FFF2-40B4-BE49-F238E27FC236}">
                <a16:creationId xmlns:a16="http://schemas.microsoft.com/office/drawing/2014/main" id="{6B6BDE3A-6EE2-FDAF-D231-CA4C9D96D06A}"/>
              </a:ext>
            </a:extLst>
          </p:cNvPr>
          <p:cNvSpPr txBox="1"/>
          <p:nvPr/>
        </p:nvSpPr>
        <p:spPr>
          <a:xfrm>
            <a:off x="10000544" y="274644"/>
            <a:ext cx="1726755" cy="400110"/>
          </a:xfrm>
          <a:prstGeom prst="rect">
            <a:avLst/>
          </a:prstGeom>
          <a:noFill/>
        </p:spPr>
        <p:txBody>
          <a:bodyPr wrap="none" rtlCol="0">
            <a:spAutoFit/>
          </a:bodyPr>
          <a:lstStyle/>
          <a:p>
            <a:r>
              <a:rPr lang="en-US" sz="1000" dirty="0"/>
              <a:t>Name: Pritam Suwal Shrestha</a:t>
            </a:r>
          </a:p>
          <a:p>
            <a:r>
              <a:rPr lang="en-US" sz="1000" dirty="0"/>
              <a:t>Student Id: 23771397</a:t>
            </a:r>
          </a:p>
        </p:txBody>
      </p:sp>
    </p:spTree>
  </p:cSld>
  <p:clrMapOvr>
    <a:masterClrMapping/>
  </p:clrMapOvr>
  <mc:AlternateContent xmlns:mc="http://schemas.openxmlformats.org/markup-compatibility/2006" xmlns:p14="http://schemas.microsoft.com/office/powerpoint/2010/main">
    <mc:Choice Requires="p14">
      <p:transition spd="slow" p14:dur="2000" advTm="3630"/>
    </mc:Choice>
    <mc:Fallback xmlns="">
      <p:transition spd="slow" advTm="3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286</TotalTime>
  <Words>1365</Words>
  <Application>Microsoft Macintosh PowerPoint</Application>
  <PresentationFormat>Widescreen</PresentationFormat>
  <Paragraphs>192</Paragraphs>
  <Slides>26</Slides>
  <Notes>10</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Arial</vt:lpstr>
      <vt:lpstr>Calibri</vt:lpstr>
      <vt:lpstr>Calibri Light</vt:lpstr>
      <vt:lpstr>Söhne</vt:lpstr>
      <vt:lpstr>WordVisi_MSFontService</vt:lpstr>
      <vt:lpstr>Office Theme</vt:lpstr>
      <vt:lpstr>Risk Management</vt:lpstr>
      <vt:lpstr>Risk Assessment</vt:lpstr>
      <vt:lpstr>Environmental and Social Considerations</vt:lpstr>
      <vt:lpstr>International Procurement and Financial Risks</vt:lpstr>
      <vt:lpstr>Grid Connection Challenges</vt:lpstr>
      <vt:lpstr>Planning Stage Risk Management</vt:lpstr>
      <vt:lpstr>Risk Transfer Mechanism </vt:lpstr>
      <vt:lpstr>Revenue Assurance</vt:lpstr>
      <vt:lpstr>Execution and Future Risk Management Strategies</vt:lpstr>
      <vt:lpstr>Enhanced Hedging Mechanisms</vt:lpstr>
      <vt:lpstr>Risk Register Utilization</vt:lpstr>
      <vt:lpstr>PESTELG Framework Application</vt:lpstr>
      <vt:lpstr>Comprehensive Feasibility Studies</vt:lpstr>
      <vt:lpstr>Risk Management</vt:lpstr>
      <vt:lpstr>Risk Assessment</vt:lpstr>
      <vt:lpstr>Environmental and Social Considerations</vt:lpstr>
      <vt:lpstr>International Procurement and Financial Risks</vt:lpstr>
      <vt:lpstr>Grid Connection Challenges</vt:lpstr>
      <vt:lpstr>Planning Stage Risk Management</vt:lpstr>
      <vt:lpstr>Risk Transfer Mechanism </vt:lpstr>
      <vt:lpstr>Revenue Assurance</vt:lpstr>
      <vt:lpstr>Execution and Future Risk Management Strategies</vt:lpstr>
      <vt:lpstr>Enhanced Hedging Mechanisms</vt:lpstr>
      <vt:lpstr>Risk Register Utilization</vt:lpstr>
      <vt:lpstr>PESTELG Framework Application</vt:lpstr>
      <vt:lpstr>Comprehensive Feasibility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Pritam Suwal Shrestha (23771397)</cp:lastModifiedBy>
  <cp:revision>38</cp:revision>
  <dcterms:created xsi:type="dcterms:W3CDTF">2024-04-15T12:57:29Z</dcterms:created>
  <dcterms:modified xsi:type="dcterms:W3CDTF">2024-04-16T13:08:40Z</dcterms:modified>
</cp:coreProperties>
</file>